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80" r:id="rId4"/>
    <p:sldId id="258" r:id="rId5"/>
    <p:sldId id="320" r:id="rId6"/>
    <p:sldId id="319" r:id="rId7"/>
    <p:sldId id="294" r:id="rId8"/>
    <p:sldId id="260" r:id="rId9"/>
    <p:sldId id="261" r:id="rId10"/>
    <p:sldId id="316" r:id="rId11"/>
    <p:sldId id="317" r:id="rId12"/>
    <p:sldId id="318" r:id="rId13"/>
    <p:sldId id="263" r:id="rId14"/>
    <p:sldId id="309" r:id="rId15"/>
    <p:sldId id="299" r:id="rId16"/>
    <p:sldId id="300" r:id="rId17"/>
    <p:sldId id="301" r:id="rId18"/>
    <p:sldId id="302" r:id="rId19"/>
    <p:sldId id="303" r:id="rId20"/>
    <p:sldId id="321" r:id="rId21"/>
    <p:sldId id="305" r:id="rId22"/>
    <p:sldId id="306" r:id="rId23"/>
    <p:sldId id="307" r:id="rId24"/>
    <p:sldId id="308" r:id="rId25"/>
    <p:sldId id="314" r:id="rId26"/>
    <p:sldId id="322" r:id="rId27"/>
    <p:sldId id="323" r:id="rId28"/>
    <p:sldId id="313" r:id="rId29"/>
    <p:sldId id="268" r:id="rId30"/>
    <p:sldId id="315"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7FAA7-E39D-4B67-9941-33FF796B67BC}">
          <p14:sldIdLst>
            <p14:sldId id="256"/>
            <p14:sldId id="259"/>
            <p14:sldId id="280"/>
            <p14:sldId id="258"/>
            <p14:sldId id="320"/>
            <p14:sldId id="319"/>
            <p14:sldId id="294"/>
            <p14:sldId id="260"/>
            <p14:sldId id="261"/>
            <p14:sldId id="316"/>
            <p14:sldId id="317"/>
            <p14:sldId id="318"/>
          </p14:sldIdLst>
        </p14:section>
        <p14:section name="Untitled Section" id="{47C81122-DE5A-4DC7-9529-563BE7A085B4}">
          <p14:sldIdLst>
            <p14:sldId id="263"/>
            <p14:sldId id="309"/>
            <p14:sldId id="299"/>
            <p14:sldId id="300"/>
            <p14:sldId id="301"/>
            <p14:sldId id="302"/>
            <p14:sldId id="303"/>
            <p14:sldId id="321"/>
            <p14:sldId id="305"/>
            <p14:sldId id="306"/>
            <p14:sldId id="307"/>
            <p14:sldId id="308"/>
            <p14:sldId id="314"/>
            <p14:sldId id="322"/>
            <p14:sldId id="323"/>
            <p14:sldId id="313"/>
            <p14:sldId id="268"/>
            <p14:sldId id="3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3BFE7E-CF19-4374-961A-4B054A06E3E0}" v="252" dt="2022-11-22T17:50:00.691"/>
    <p1510:client id="{6630D8AA-80BE-4FE6-9BB3-22F66821B428}" v="23" dt="2022-11-22T17:24:02.123"/>
    <p1510:client id="{A52C7557-044E-4C84-8FD6-F9E2B8170BF8}" v="272" dt="2022-11-22T15:03:31.688"/>
    <p1510:client id="{D2BA3AD2-EF5B-4D04-ABAB-9E54A29CDADD}" v="1583" dt="2022-11-22T16:57:52.673"/>
    <p1510:client id="{E35635B7-380D-4912-9978-10AA9791D2EA}" v="54" dt="2022-11-23T07:57:50.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panose="020B0604020202020204"/>
              </a:rPr>
              <a:t>”</a:t>
            </a:r>
            <a:endParaRPr lang="en-US">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panose="020B06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t>11/23/2022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t>11/23/2022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11/23/2022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t>11/23/2022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8200" y="365125"/>
            <a:ext cx="10216896" cy="1107059"/>
          </a:xfrm>
        </p:spPr>
        <p:txBody>
          <a:bodyPr/>
          <a:lstStyle/>
          <a:p>
            <a:r>
              <a:rPr lang="en-US" b="1"/>
              <a:t>  </a:t>
            </a:r>
            <a:r>
              <a:rPr lang="en-US" b="1">
                <a:solidFill>
                  <a:schemeClr val="tx1"/>
                </a:solidFill>
              </a:rPr>
              <a:t>Institute of Engineering </a:t>
            </a:r>
            <a:r>
              <a:rPr lang="en-IN" altLang="en-US" b="1">
                <a:solidFill>
                  <a:schemeClr val="tx1"/>
                </a:solidFill>
              </a:rPr>
              <a:t>&amp;</a:t>
            </a:r>
            <a:r>
              <a:rPr lang="en-US" b="1">
                <a:solidFill>
                  <a:schemeClr val="tx1"/>
                </a:solidFill>
              </a:rPr>
              <a:t> Technology</a:t>
            </a:r>
            <a:endParaRPr lang="en-US">
              <a:solidFill>
                <a:schemeClr val="tx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4035" y="1472184"/>
            <a:ext cx="7226853" cy="453944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IN" altLang="en-US" sz="4800" b="1" u="sng">
                <a:effectLst>
                  <a:outerShdw blurRad="38100" dist="38100" dir="2700000" algn="tl">
                    <a:srgbClr val="000000">
                      <a:alpha val="43137"/>
                    </a:srgbClr>
                  </a:outerShdw>
                </a:effectLst>
              </a:rPr>
              <a:t> MODULE</a:t>
            </a:r>
            <a:br>
              <a:rPr lang="en-US" sz="4800" b="1"/>
            </a:br>
            <a:endParaRPr lang="en-IN" altLang="en-US" sz="4800" b="1" u="sng">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78180" y="3044142"/>
            <a:ext cx="8595995" cy="3599725"/>
          </a:xfrm>
        </p:spPr>
        <p:txBody>
          <a:bodyPr vert="horz" lIns="91440" tIns="45720" rIns="91440" bIns="45720" rtlCol="0" anchor="t">
            <a:normAutofit fontScale="70000" lnSpcReduction="20000"/>
          </a:bodyPr>
          <a:lstStyle/>
          <a:p>
            <a:pPr marL="285750" indent="-285750">
              <a:spcBef>
                <a:spcPts val="0"/>
              </a:spcBef>
              <a:buFont typeface="Wingdings,Sans-Serif" panose="05000000000000000000" pitchFamily="2" charset="2"/>
              <a:buChar char="Ø"/>
            </a:pPr>
            <a:r>
              <a:rPr lang="en-US" sz="3300">
                <a:ea typeface="+mn-lt"/>
                <a:cs typeface="+mn-lt"/>
              </a:rPr>
              <a:t>HOME</a:t>
            </a:r>
          </a:p>
          <a:p>
            <a:pPr marL="285750" indent="-285750">
              <a:spcBef>
                <a:spcPts val="0"/>
              </a:spcBef>
              <a:buFont typeface="Wingdings,Sans-Serif" panose="05000000000000000000" pitchFamily="2" charset="2"/>
              <a:buChar char="Ø"/>
            </a:pPr>
            <a:r>
              <a:rPr lang="en-US" sz="3300">
                <a:ea typeface="+mn-lt"/>
                <a:cs typeface="+mn-lt"/>
              </a:rPr>
              <a:t>SHOP</a:t>
            </a:r>
          </a:p>
          <a:p>
            <a:pPr marL="285750" indent="-285750">
              <a:spcBef>
                <a:spcPts val="0"/>
              </a:spcBef>
              <a:buFont typeface="Wingdings,Sans-Serif" panose="05000000000000000000" pitchFamily="2" charset="2"/>
              <a:buChar char="Ø"/>
            </a:pPr>
            <a:r>
              <a:rPr lang="en-US" sz="3300">
                <a:ea typeface="+mn-lt"/>
                <a:cs typeface="+mn-lt"/>
              </a:rPr>
              <a:t>BLOG</a:t>
            </a:r>
          </a:p>
          <a:p>
            <a:pPr marL="285750" indent="-285750">
              <a:spcBef>
                <a:spcPts val="0"/>
              </a:spcBef>
              <a:buFont typeface="Wingdings,Sans-Serif" panose="05000000000000000000" pitchFamily="2" charset="2"/>
              <a:buChar char="Ø"/>
            </a:pPr>
            <a:r>
              <a:rPr lang="en-US" sz="3300">
                <a:ea typeface="+mn-lt"/>
                <a:cs typeface="+mn-lt"/>
              </a:rPr>
              <a:t>ABOUT US</a:t>
            </a:r>
          </a:p>
          <a:p>
            <a:pPr marL="285750" indent="-285750">
              <a:spcBef>
                <a:spcPts val="0"/>
              </a:spcBef>
              <a:buFont typeface="Wingdings,Sans-Serif" panose="05000000000000000000" pitchFamily="2" charset="2"/>
              <a:buChar char="Ø"/>
            </a:pPr>
            <a:r>
              <a:rPr lang="en-US" sz="3300">
                <a:ea typeface="+mn-lt"/>
                <a:cs typeface="+mn-lt"/>
              </a:rPr>
              <a:t>CONTACT</a:t>
            </a:r>
          </a:p>
          <a:p>
            <a:pPr marL="285750" indent="-285750">
              <a:spcBef>
                <a:spcPts val="0"/>
              </a:spcBef>
              <a:buFont typeface="Wingdings,Sans-Serif" panose="05000000000000000000" pitchFamily="2" charset="2"/>
              <a:buChar char="Ø"/>
            </a:pPr>
            <a:r>
              <a:rPr lang="en-US" sz="3300">
                <a:ea typeface="+mn-lt"/>
                <a:cs typeface="+mn-lt"/>
              </a:rPr>
              <a:t>CART</a:t>
            </a:r>
          </a:p>
          <a:p>
            <a:pPr marL="285750" indent="-285750">
              <a:spcBef>
                <a:spcPts val="0"/>
              </a:spcBef>
              <a:buFont typeface="Wingdings,Sans-Serif" panose="05000000000000000000" pitchFamily="2" charset="2"/>
              <a:buChar char="Ø"/>
            </a:pPr>
            <a:r>
              <a:rPr lang="en-US" sz="3300">
                <a:ea typeface="+mn-lt"/>
                <a:cs typeface="+mn-lt"/>
              </a:rPr>
              <a:t>LOGIN</a:t>
            </a:r>
          </a:p>
          <a:p>
            <a:pPr>
              <a:buFont typeface="Wingdings" panose="05000000000000000000" pitchFamily="2" charset="2"/>
              <a:buChar char="v"/>
            </a:pPr>
            <a:endParaRPr lang="en-US" sz="3300"/>
          </a:p>
          <a:p>
            <a:pPr>
              <a:buFont typeface="Wingdings" panose="05000000000000000000" pitchFamily="2" charset="2"/>
              <a:buChar char="v"/>
            </a:pPr>
            <a:endParaRPr lang="en-US" sz="3335"/>
          </a:p>
          <a:p>
            <a:pPr marL="0" indent="0">
              <a:buNone/>
            </a:pPr>
            <a:r>
              <a:rPr lang="en-IN" altLang="en-US" sz="3430" b="1" u="sng"/>
              <a:t> </a:t>
            </a: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000"/>
          </a:p>
          <a:p>
            <a:pPr>
              <a:buFont typeface="Wingdings" panose="05000000000000000000" pitchFamily="2" charset="2"/>
              <a:buChar char="v"/>
            </a:pPr>
            <a:endParaRPr lang="en-IN" altLang="en-US" sz="2665"/>
          </a:p>
        </p:txBody>
      </p:sp>
    </p:spTree>
    <p:extLst>
      <p:ext uri="{BB962C8B-B14F-4D97-AF65-F5344CB8AC3E}">
        <p14:creationId xmlns:p14="http://schemas.microsoft.com/office/powerpoint/2010/main" val="3761960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IN" altLang="en-US" sz="4800" b="1" u="sng">
                <a:effectLst>
                  <a:outerShdw blurRad="38100" dist="38100" dir="2700000" algn="tl">
                    <a:srgbClr val="000000">
                      <a:alpha val="43137"/>
                    </a:srgbClr>
                  </a:outerShdw>
                </a:effectLst>
              </a:rPr>
              <a:t> ADVANTAGES OF E-COMMERCE WEBSITE</a:t>
            </a:r>
            <a:br>
              <a:rPr lang="en-US" sz="4800" b="1"/>
            </a:br>
            <a:endParaRPr lang="en-IN" altLang="en-US" sz="4800" b="1" u="sng">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78180" y="3044142"/>
            <a:ext cx="8595995" cy="3599725"/>
          </a:xfrm>
        </p:spPr>
        <p:txBody>
          <a:bodyPr vert="horz" lIns="91440" tIns="45720" rIns="91440" bIns="45720" rtlCol="0" anchor="t">
            <a:normAutofit fontScale="70000" lnSpcReduction="20000"/>
          </a:bodyPr>
          <a:lstStyle/>
          <a:p>
            <a:pPr marL="285750" indent="-285750">
              <a:spcBef>
                <a:spcPts val="0"/>
              </a:spcBef>
              <a:buFont typeface="Wingdings,Sans-Serif" panose="05000000000000000000" pitchFamily="2" charset="2"/>
              <a:buChar char="Ø"/>
            </a:pPr>
            <a:endParaRPr lang="en-US" sz="3300">
              <a:ea typeface="+mn-lt"/>
              <a:cs typeface="+mn-lt"/>
            </a:endParaRPr>
          </a:p>
          <a:p>
            <a:pPr marL="285750" indent="-285750">
              <a:spcBef>
                <a:spcPts val="0"/>
              </a:spcBef>
              <a:buFont typeface="Wingdings,Sans-Serif" panose="05000000000000000000" pitchFamily="2" charset="2"/>
              <a:buChar char="Ø"/>
            </a:pPr>
            <a:r>
              <a:rPr lang="en-US" sz="3300">
                <a:ea typeface="+mn-lt"/>
                <a:cs typeface="+mn-lt"/>
              </a:rPr>
              <a:t>A LARGE MARKET</a:t>
            </a:r>
          </a:p>
          <a:p>
            <a:pPr marL="285750" indent="-285750">
              <a:spcBef>
                <a:spcPts val="0"/>
              </a:spcBef>
              <a:buFont typeface="Wingdings,Sans-Serif" panose="05000000000000000000" pitchFamily="2" charset="2"/>
              <a:buChar char="Ø"/>
            </a:pPr>
            <a:r>
              <a:rPr lang="en-US" sz="3300">
                <a:ea typeface="+mn-lt"/>
                <a:cs typeface="+mn-lt"/>
              </a:rPr>
              <a:t>LOWER COST</a:t>
            </a:r>
          </a:p>
          <a:p>
            <a:pPr marL="285750" indent="-285750">
              <a:spcBef>
                <a:spcPts val="0"/>
              </a:spcBef>
              <a:buFont typeface="Wingdings,Sans-Serif" panose="05000000000000000000" pitchFamily="2" charset="2"/>
              <a:buChar char="Ø"/>
            </a:pPr>
            <a:r>
              <a:rPr lang="en-US" sz="3300">
                <a:ea typeface="+mn-lt"/>
                <a:cs typeface="+mn-lt"/>
              </a:rPr>
              <a:t>MORE OPPORUTINITIES FOR SELLING</a:t>
            </a:r>
          </a:p>
          <a:p>
            <a:pPr marL="285750" indent="-285750">
              <a:spcBef>
                <a:spcPts val="0"/>
              </a:spcBef>
              <a:buFont typeface="Wingdings,Sans-Serif" panose="05000000000000000000" pitchFamily="2" charset="2"/>
              <a:buChar char="Ø"/>
            </a:pPr>
            <a:r>
              <a:rPr lang="en-US" sz="3300">
                <a:ea typeface="+mn-lt"/>
                <a:cs typeface="+mn-lt"/>
              </a:rPr>
              <a:t>PERSONALIZED  MESSAGING</a:t>
            </a:r>
          </a:p>
          <a:p>
            <a:pPr marL="285750" indent="-285750">
              <a:spcBef>
                <a:spcPts val="0"/>
              </a:spcBef>
              <a:buFont typeface="Wingdings,Sans-Serif" panose="05000000000000000000" pitchFamily="2" charset="2"/>
              <a:buChar char="Ø"/>
            </a:pPr>
            <a:r>
              <a:rPr lang="en-US" sz="3300">
                <a:ea typeface="+mn-lt"/>
                <a:cs typeface="+mn-lt"/>
              </a:rPr>
              <a:t>CUSTOMER INSIGHTS VIA TRACKING AND ANALTYTICS</a:t>
            </a:r>
          </a:p>
          <a:p>
            <a:pPr marL="285750" indent="-285750">
              <a:spcBef>
                <a:spcPts val="0"/>
              </a:spcBef>
              <a:buFont typeface="Wingdings,Sans-Serif" panose="05000000000000000000" pitchFamily="2" charset="2"/>
              <a:buChar char="Ø"/>
            </a:pPr>
            <a:r>
              <a:rPr lang="en-US" sz="3300">
                <a:ea typeface="+mn-lt"/>
                <a:cs typeface="+mn-lt"/>
              </a:rPr>
              <a:t>COST REDUCTION</a:t>
            </a:r>
          </a:p>
          <a:p>
            <a:pPr marL="285750" indent="-285750">
              <a:spcBef>
                <a:spcPts val="0"/>
              </a:spcBef>
              <a:buFont typeface="Wingdings,Sans-Serif" panose="05000000000000000000" pitchFamily="2" charset="2"/>
              <a:buChar char="Ø"/>
            </a:pPr>
            <a:r>
              <a:rPr lang="en-US" sz="3300"/>
              <a:t>FASTER BUYING PROCESS</a:t>
            </a:r>
          </a:p>
          <a:p>
            <a:pPr>
              <a:buFont typeface="Wingdings" panose="05000000000000000000" pitchFamily="2" charset="2"/>
              <a:buChar char="v"/>
            </a:pPr>
            <a:endParaRPr lang="en-US" sz="3300"/>
          </a:p>
          <a:p>
            <a:pPr>
              <a:buFont typeface="Wingdings" panose="05000000000000000000" pitchFamily="2" charset="2"/>
              <a:buChar char="v"/>
            </a:pPr>
            <a:endParaRPr lang="en-US" sz="3335"/>
          </a:p>
          <a:p>
            <a:pPr marL="0" indent="0">
              <a:buNone/>
            </a:pPr>
            <a:r>
              <a:rPr lang="en-IN" altLang="en-US" sz="3430" b="1" u="sng"/>
              <a:t> </a:t>
            </a: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000"/>
          </a:p>
          <a:p>
            <a:pPr>
              <a:buFont typeface="Wingdings" panose="05000000000000000000" pitchFamily="2" charset="2"/>
              <a:buChar char="v"/>
            </a:pPr>
            <a:endParaRPr lang="en-IN" altLang="en-US" sz="2665"/>
          </a:p>
        </p:txBody>
      </p:sp>
    </p:spTree>
    <p:extLst>
      <p:ext uri="{BB962C8B-B14F-4D97-AF65-F5344CB8AC3E}">
        <p14:creationId xmlns:p14="http://schemas.microsoft.com/office/powerpoint/2010/main" val="4152555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IN" altLang="en-US" sz="4800" b="1" u="sng">
                <a:effectLst>
                  <a:outerShdw blurRad="38100" dist="38100" dir="2700000" algn="tl">
                    <a:srgbClr val="000000">
                      <a:alpha val="43137"/>
                    </a:srgbClr>
                  </a:outerShdw>
                </a:effectLst>
              </a:rPr>
              <a:t> DISADVANTAGES OF E-COMMERCE WEBSITE</a:t>
            </a:r>
            <a:br>
              <a:rPr lang="en-US" sz="4800" b="1"/>
            </a:br>
            <a:endParaRPr lang="en-IN" altLang="en-US" sz="4800" b="1" u="sng">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78180" y="3044142"/>
            <a:ext cx="8595995" cy="3599725"/>
          </a:xfrm>
        </p:spPr>
        <p:txBody>
          <a:bodyPr vert="horz" lIns="91440" tIns="45720" rIns="91440" bIns="45720" rtlCol="0" anchor="t">
            <a:normAutofit fontScale="70000" lnSpcReduction="20000"/>
          </a:bodyPr>
          <a:lstStyle/>
          <a:p>
            <a:pPr marL="285750" indent="-285750">
              <a:spcBef>
                <a:spcPts val="0"/>
              </a:spcBef>
              <a:buFont typeface="Wingdings,Sans-Serif" panose="05000000000000000000" pitchFamily="2" charset="2"/>
              <a:buChar char="Ø"/>
            </a:pPr>
            <a:endParaRPr lang="en-US" sz="3300">
              <a:ea typeface="+mn-lt"/>
              <a:cs typeface="+mn-lt"/>
            </a:endParaRPr>
          </a:p>
          <a:p>
            <a:pPr marL="285750" indent="-285750">
              <a:spcBef>
                <a:spcPts val="0"/>
              </a:spcBef>
              <a:buFont typeface="Wingdings,Sans-Serif" panose="05000000000000000000" pitchFamily="2" charset="2"/>
              <a:buChar char="Ø"/>
            </a:pPr>
            <a:r>
              <a:rPr lang="en-US" sz="3300">
                <a:ea typeface="+mn-lt"/>
                <a:cs typeface="+mn-lt"/>
              </a:rPr>
              <a:t>LACK OF PERSONAL TOUCH</a:t>
            </a:r>
          </a:p>
          <a:p>
            <a:pPr marL="285750" indent="-285750">
              <a:spcBef>
                <a:spcPts val="0"/>
              </a:spcBef>
              <a:buFont typeface="Wingdings,Sans-Serif" panose="05000000000000000000" pitchFamily="2" charset="2"/>
              <a:buChar char="Ø"/>
            </a:pPr>
            <a:r>
              <a:rPr lang="en-US" sz="3300">
                <a:ea typeface="+mn-lt"/>
                <a:cs typeface="+mn-lt"/>
              </a:rPr>
              <a:t>CREDIT CARD FRAUD</a:t>
            </a:r>
          </a:p>
          <a:p>
            <a:pPr marL="285750" indent="-285750">
              <a:spcBef>
                <a:spcPts val="0"/>
              </a:spcBef>
              <a:buFont typeface="Wingdings,Sans-Serif" panose="05000000000000000000" pitchFamily="2" charset="2"/>
              <a:buChar char="Ø"/>
            </a:pPr>
            <a:r>
              <a:rPr lang="en-US" sz="3300">
                <a:ea typeface="+mn-lt"/>
                <a:cs typeface="+mn-lt"/>
              </a:rPr>
              <a:t>ID SECURITY ISSUES</a:t>
            </a:r>
          </a:p>
          <a:p>
            <a:pPr marL="285750" indent="-285750">
              <a:spcBef>
                <a:spcPts val="0"/>
              </a:spcBef>
              <a:buFont typeface="Wingdings,Sans-Serif" panose="05000000000000000000" pitchFamily="2" charset="2"/>
              <a:buChar char="Ø"/>
            </a:pPr>
            <a:r>
              <a:rPr lang="en-US" sz="3300">
                <a:ea typeface="+mn-lt"/>
                <a:cs typeface="+mn-lt"/>
              </a:rPr>
              <a:t>PERSONALIZED  MESSAGING</a:t>
            </a:r>
          </a:p>
          <a:p>
            <a:pPr marL="285750" indent="-285750">
              <a:spcBef>
                <a:spcPts val="0"/>
              </a:spcBef>
              <a:buFont typeface="Wingdings,Sans-Serif" panose="05000000000000000000" pitchFamily="2" charset="2"/>
              <a:buChar char="Ø"/>
            </a:pPr>
            <a:r>
              <a:rPr lang="en-US" sz="3300">
                <a:ea typeface="+mn-lt"/>
                <a:cs typeface="+mn-lt"/>
              </a:rPr>
              <a:t>NEED FOR INTERNET ACCESS</a:t>
            </a:r>
          </a:p>
          <a:p>
            <a:pPr marL="285750" indent="-285750">
              <a:spcBef>
                <a:spcPts val="0"/>
              </a:spcBef>
              <a:buFont typeface="Wingdings,Sans-Serif" panose="05000000000000000000" pitchFamily="2" charset="2"/>
              <a:buChar char="Ø"/>
            </a:pPr>
            <a:r>
              <a:rPr lang="en-US" sz="3300">
                <a:ea typeface="+mn-lt"/>
                <a:cs typeface="+mn-lt"/>
              </a:rPr>
              <a:t>PRICE AND PRODUCT COMPARSION</a:t>
            </a:r>
          </a:p>
          <a:p>
            <a:pPr marL="285750" indent="-285750">
              <a:spcBef>
                <a:spcPts val="0"/>
              </a:spcBef>
              <a:buFont typeface="Wingdings,Sans-Serif" panose="05000000000000000000" pitchFamily="2" charset="2"/>
              <a:buChar char="Ø"/>
            </a:pPr>
            <a:endParaRPr lang="en-US" sz="3300"/>
          </a:p>
          <a:p>
            <a:pPr>
              <a:buFont typeface="Wingdings" panose="05000000000000000000" pitchFamily="2" charset="2"/>
              <a:buChar char="v"/>
            </a:pPr>
            <a:endParaRPr lang="en-US" sz="3300"/>
          </a:p>
          <a:p>
            <a:pPr>
              <a:buFont typeface="Wingdings" panose="05000000000000000000" pitchFamily="2" charset="2"/>
              <a:buChar char="v"/>
            </a:pPr>
            <a:endParaRPr lang="en-US" sz="3335"/>
          </a:p>
          <a:p>
            <a:pPr marL="0" indent="0">
              <a:buNone/>
            </a:pPr>
            <a:r>
              <a:rPr lang="en-IN" altLang="en-US" sz="3430" b="1" u="sng"/>
              <a:t> </a:t>
            </a: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000"/>
          </a:p>
          <a:p>
            <a:pPr>
              <a:buFont typeface="Wingdings" panose="05000000000000000000" pitchFamily="2" charset="2"/>
              <a:buChar char="v"/>
            </a:pPr>
            <a:endParaRPr lang="en-IN" altLang="en-US" sz="2665"/>
          </a:p>
        </p:txBody>
      </p:sp>
    </p:spTree>
    <p:extLst>
      <p:ext uri="{BB962C8B-B14F-4D97-AF65-F5344CB8AC3E}">
        <p14:creationId xmlns:p14="http://schemas.microsoft.com/office/powerpoint/2010/main" val="1431476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1595" y="0"/>
            <a:ext cx="10890250" cy="914400"/>
          </a:xfrm>
        </p:spPr>
        <p:txBody>
          <a:bodyPr/>
          <a:lstStyle/>
          <a:p>
            <a:pPr algn="ctr"/>
            <a:r>
              <a:rPr lang="en-IN" altLang="en-US" b="1" u="sng">
                <a:effectLst>
                  <a:outerShdw blurRad="38100" dist="38100" dir="2700000" algn="tl">
                    <a:srgbClr val="000000">
                      <a:alpha val="43137"/>
                    </a:srgbClr>
                  </a:outerShdw>
                </a:effectLst>
              </a:rPr>
              <a:t> </a:t>
            </a:r>
            <a:r>
              <a:rPr lang="en-US" b="1" u="sng">
                <a:effectLst>
                  <a:outerShdw blurRad="38100" dist="38100" dir="2700000" algn="tl">
                    <a:srgbClr val="000000">
                      <a:alpha val="43137"/>
                    </a:srgbClr>
                  </a:outerShdw>
                </a:effectLst>
              </a:rPr>
              <a:t>TECHNOLOGY USED</a:t>
            </a:r>
          </a:p>
        </p:txBody>
      </p:sp>
      <p:sp>
        <p:nvSpPr>
          <p:cNvPr id="8" name="TextBox 7">
            <a:extLst>
              <a:ext uri="{FF2B5EF4-FFF2-40B4-BE49-F238E27FC236}">
                <a16:creationId xmlns:a16="http://schemas.microsoft.com/office/drawing/2014/main" id="{72807B60-2D07-1391-2993-AEE66EEE8DC5}"/>
              </a:ext>
            </a:extLst>
          </p:cNvPr>
          <p:cNvSpPr txBox="1"/>
          <p:nvPr/>
        </p:nvSpPr>
        <p:spPr>
          <a:xfrm>
            <a:off x="1413431" y="1255371"/>
            <a:ext cx="8097789" cy="10402848"/>
          </a:xfrm>
          <a:prstGeom prst="rect">
            <a:avLst/>
          </a:prstGeom>
          <a:noFill/>
        </p:spPr>
        <p:txBody>
          <a:bodyPr wrap="square" lIns="91440" tIns="45720" rIns="91440" bIns="45720" rtlCol="0" anchor="t">
            <a:spAutoFit/>
          </a:bodyPr>
          <a:lstStyle/>
          <a:p>
            <a:r>
              <a:rPr lang="en-US" sz="2800" b="1" u="sng"/>
              <a:t>LANGUAGES USED</a:t>
            </a:r>
            <a:endParaRPr lang="en-US"/>
          </a:p>
          <a:p>
            <a:endParaRPr lang="en-US" sz="2800" b="1" u="sng">
              <a:latin typeface="Trebuchet MS"/>
            </a:endParaRPr>
          </a:p>
          <a:p>
            <a:pPr marL="457200" indent="-457200">
              <a:buFont typeface="Wingdings"/>
              <a:buChar char="v"/>
            </a:pPr>
            <a:r>
              <a:rPr lang="en-US" sz="2800">
                <a:latin typeface="Consolas"/>
              </a:rPr>
              <a:t>HTML</a:t>
            </a:r>
            <a:endParaRPr lang="en-US">
              <a:latin typeface="Consolas"/>
            </a:endParaRPr>
          </a:p>
          <a:p>
            <a:pPr marL="457200" indent="-457200">
              <a:buFont typeface="Wingdings"/>
              <a:buChar char="v"/>
            </a:pPr>
            <a:r>
              <a:rPr lang="en-US" sz="2800">
                <a:latin typeface="Consolas"/>
              </a:rPr>
              <a:t>CSS</a:t>
            </a:r>
          </a:p>
          <a:p>
            <a:pPr marL="457200" indent="-457200">
              <a:buFont typeface="Wingdings"/>
              <a:buChar char="v"/>
            </a:pPr>
            <a:r>
              <a:rPr lang="en-US" sz="2800">
                <a:latin typeface="Consolas"/>
              </a:rPr>
              <a:t>JAVASCRIPT</a:t>
            </a:r>
          </a:p>
          <a:p>
            <a:pPr marL="457200" indent="-457200">
              <a:buFont typeface="Wingdings"/>
              <a:buChar char="v"/>
            </a:pPr>
            <a:endParaRPr lang="en-US" sz="2800">
              <a:solidFill>
                <a:srgbClr val="000000"/>
              </a:solidFill>
              <a:latin typeface="Trebuchet MS"/>
            </a:endParaRPr>
          </a:p>
          <a:p>
            <a:r>
              <a:rPr lang="en-US" sz="2800" b="1" u="sng">
                <a:solidFill>
                  <a:srgbClr val="000000"/>
                </a:solidFill>
                <a:latin typeface="Trebuchet MS"/>
              </a:rPr>
              <a:t>TOOL USED</a:t>
            </a:r>
          </a:p>
          <a:p>
            <a:endParaRPr lang="en-US" sz="2800" b="1" u="sng">
              <a:solidFill>
                <a:srgbClr val="000000"/>
              </a:solidFill>
              <a:latin typeface="Trebuchet MS"/>
            </a:endParaRPr>
          </a:p>
          <a:p>
            <a:pPr marL="457200" indent="-457200">
              <a:buFont typeface="Wingdings"/>
              <a:buChar char="v"/>
            </a:pPr>
            <a:r>
              <a:rPr lang="en-US" sz="2800">
                <a:solidFill>
                  <a:srgbClr val="000000"/>
                </a:solidFill>
                <a:latin typeface="Consolas"/>
              </a:rPr>
              <a:t>VISUAL STUDIO CODE</a:t>
            </a:r>
          </a:p>
          <a:p>
            <a:pPr marL="457200" indent="-457200">
              <a:buFont typeface="Wingdings"/>
              <a:buChar char="v"/>
            </a:pPr>
            <a:endParaRPr lang="en-US" sz="2800">
              <a:solidFill>
                <a:srgbClr val="000000"/>
              </a:solidFill>
              <a:latin typeface="Trebuchet MS"/>
            </a:endParaRPr>
          </a:p>
          <a:p>
            <a:endParaRPr lang="en-US">
              <a:solidFill>
                <a:srgbClr val="000000"/>
              </a:solidFill>
              <a:latin typeface="Trebuchet MS"/>
            </a:endParaRPr>
          </a:p>
          <a:p>
            <a:endParaRPr lang="en-US">
              <a:solidFill>
                <a:srgbClr val="000000"/>
              </a:solidFill>
              <a:latin typeface="Trebuchet MS"/>
            </a:endParaRPr>
          </a:p>
          <a:p>
            <a:pPr algn="l"/>
            <a:endParaRPr lang="en-US" sz="2400" b="0" i="0">
              <a:solidFill>
                <a:srgbClr val="42494F"/>
              </a:solidFill>
              <a:effectLst/>
              <a:latin typeface="Akzidenz Grotesk BQ Light"/>
            </a:endParaRPr>
          </a:p>
          <a:p>
            <a:endParaRPr lang="en-US" sz="2400"/>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E7C26A-D9FE-A7DC-8670-9C7646E49A38}"/>
              </a:ext>
            </a:extLst>
          </p:cNvPr>
          <p:cNvSpPr>
            <a:spLocks noGrp="1"/>
          </p:cNvSpPr>
          <p:nvPr>
            <p:ph type="title"/>
          </p:nvPr>
        </p:nvSpPr>
        <p:spPr>
          <a:xfrm>
            <a:off x="1028700" y="1967266"/>
            <a:ext cx="2628900" cy="2547257"/>
          </a:xfrm>
          <a:noFill/>
        </p:spPr>
        <p:txBody>
          <a:bodyPr anchor="ctr">
            <a:normAutofit/>
          </a:bodyPr>
          <a:lstStyle/>
          <a:p>
            <a:pPr algn="ctr"/>
            <a:r>
              <a:rPr lang="en-IN">
                <a:solidFill>
                  <a:srgbClr val="FFFFFF"/>
                </a:solidFill>
              </a:rPr>
              <a:t>Front-End Folder </a:t>
            </a:r>
            <a:br>
              <a:rPr lang="en-IN">
                <a:solidFill>
                  <a:srgbClr val="FFFFFF"/>
                </a:solidFill>
              </a:rPr>
            </a:br>
            <a:br>
              <a:rPr lang="en-IN">
                <a:solidFill>
                  <a:srgbClr val="FFFFFF"/>
                </a:solidFill>
              </a:rPr>
            </a:br>
            <a:r>
              <a:rPr lang="en-IN">
                <a:solidFill>
                  <a:srgbClr val="FFFFFF"/>
                </a:solidFill>
              </a:rPr>
              <a:t> </a:t>
            </a:r>
          </a:p>
        </p:txBody>
      </p:sp>
      <p:pic>
        <p:nvPicPr>
          <p:cNvPr id="3" name="Picture 4" descr="Graphical user interface, text, application&#10;&#10;Description automatically generated">
            <a:extLst>
              <a:ext uri="{FF2B5EF4-FFF2-40B4-BE49-F238E27FC236}">
                <a16:creationId xmlns:a16="http://schemas.microsoft.com/office/drawing/2014/main" id="{A4A1ADDD-7D1C-1B31-334D-0D4CF725FD24}"/>
              </a:ext>
            </a:extLst>
          </p:cNvPr>
          <p:cNvPicPr>
            <a:picLocks noChangeAspect="1"/>
          </p:cNvPicPr>
          <p:nvPr/>
        </p:nvPicPr>
        <p:blipFill>
          <a:blip r:embed="rId2"/>
          <a:stretch>
            <a:fillRect/>
          </a:stretch>
        </p:blipFill>
        <p:spPr>
          <a:xfrm>
            <a:off x="6992765" y="456560"/>
            <a:ext cx="3744406" cy="6258852"/>
          </a:xfrm>
          <a:prstGeom prst="rect">
            <a:avLst/>
          </a:prstGeom>
        </p:spPr>
      </p:pic>
    </p:spTree>
    <p:extLst>
      <p:ext uri="{BB962C8B-B14F-4D97-AF65-F5344CB8AC3E}">
        <p14:creationId xmlns:p14="http://schemas.microsoft.com/office/powerpoint/2010/main" val="4039402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Graphical user interface, application, website&#10;&#10;Description automatically generated">
            <a:extLst>
              <a:ext uri="{FF2B5EF4-FFF2-40B4-BE49-F238E27FC236}">
                <a16:creationId xmlns:a16="http://schemas.microsoft.com/office/drawing/2014/main" id="{6B72E077-6119-95ED-3AB0-44B9969FBFCE}"/>
              </a:ext>
            </a:extLst>
          </p:cNvPr>
          <p:cNvPicPr>
            <a:picLocks noChangeAspect="1"/>
          </p:cNvPicPr>
          <p:nvPr/>
        </p:nvPicPr>
        <p:blipFill>
          <a:blip r:embed="rId2"/>
          <a:stretch>
            <a:fillRect/>
          </a:stretch>
        </p:blipFill>
        <p:spPr>
          <a:xfrm>
            <a:off x="1848929" y="1263249"/>
            <a:ext cx="8091576" cy="4561541"/>
          </a:xfrm>
          <a:prstGeom prst="rect">
            <a:avLst/>
          </a:prstGeom>
        </p:spPr>
      </p:pic>
    </p:spTree>
    <p:extLst>
      <p:ext uri="{BB962C8B-B14F-4D97-AF65-F5344CB8AC3E}">
        <p14:creationId xmlns:p14="http://schemas.microsoft.com/office/powerpoint/2010/main" val="3122770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Graphical user interface, application, website&#10;&#10;Description automatically generated">
            <a:extLst>
              <a:ext uri="{FF2B5EF4-FFF2-40B4-BE49-F238E27FC236}">
                <a16:creationId xmlns:a16="http://schemas.microsoft.com/office/drawing/2014/main" id="{3E92E776-97EC-4959-705A-49D45215DA0F}"/>
              </a:ext>
            </a:extLst>
          </p:cNvPr>
          <p:cNvPicPr>
            <a:picLocks noChangeAspect="1"/>
          </p:cNvPicPr>
          <p:nvPr/>
        </p:nvPicPr>
        <p:blipFill>
          <a:blip r:embed="rId2"/>
          <a:stretch>
            <a:fillRect/>
          </a:stretch>
        </p:blipFill>
        <p:spPr>
          <a:xfrm>
            <a:off x="1877684" y="1004456"/>
            <a:ext cx="8522897" cy="4805957"/>
          </a:xfrm>
          <a:prstGeom prst="rect">
            <a:avLst/>
          </a:prstGeom>
        </p:spPr>
      </p:pic>
    </p:spTree>
    <p:extLst>
      <p:ext uri="{BB962C8B-B14F-4D97-AF65-F5344CB8AC3E}">
        <p14:creationId xmlns:p14="http://schemas.microsoft.com/office/powerpoint/2010/main" val="442228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BC77E-5E29-40E1-C4D6-B0BBB8E76E2B}"/>
              </a:ext>
            </a:extLst>
          </p:cNvPr>
          <p:cNvSpPr>
            <a:spLocks noGrp="1"/>
          </p:cNvSpPr>
          <p:nvPr>
            <p:ph type="title"/>
          </p:nvPr>
        </p:nvSpPr>
        <p:spPr>
          <a:xfrm>
            <a:off x="520860" y="609601"/>
            <a:ext cx="8753141" cy="5478684"/>
          </a:xfrm>
        </p:spPr>
        <p:txBody>
          <a:bodyPr/>
          <a:lstStyle/>
          <a:p>
            <a:r>
              <a:rPr lang="en-IN"/>
              <a:t>SHOP PAGE  </a:t>
            </a:r>
            <a:br>
              <a:rPr lang="en-IN"/>
            </a:br>
            <a:endParaRPr lang="en-IN"/>
          </a:p>
        </p:txBody>
      </p:sp>
      <p:pic>
        <p:nvPicPr>
          <p:cNvPr id="3" name="Picture 3" descr="Graphical user interface, website&#10;&#10;Description automatically generated">
            <a:extLst>
              <a:ext uri="{FF2B5EF4-FFF2-40B4-BE49-F238E27FC236}">
                <a16:creationId xmlns:a16="http://schemas.microsoft.com/office/drawing/2014/main" id="{C4B8524A-E7C6-3B4D-77D7-EEE51367122D}"/>
              </a:ext>
            </a:extLst>
          </p:cNvPr>
          <p:cNvPicPr>
            <a:picLocks noChangeAspect="1"/>
          </p:cNvPicPr>
          <p:nvPr/>
        </p:nvPicPr>
        <p:blipFill>
          <a:blip r:embed="rId2"/>
          <a:stretch>
            <a:fillRect/>
          </a:stretch>
        </p:blipFill>
        <p:spPr>
          <a:xfrm>
            <a:off x="1547004" y="1248871"/>
            <a:ext cx="8436633" cy="4734070"/>
          </a:xfrm>
          <a:prstGeom prst="rect">
            <a:avLst/>
          </a:prstGeom>
        </p:spPr>
      </p:pic>
    </p:spTree>
    <p:extLst>
      <p:ext uri="{BB962C8B-B14F-4D97-AF65-F5344CB8AC3E}">
        <p14:creationId xmlns:p14="http://schemas.microsoft.com/office/powerpoint/2010/main" val="1203990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74F03-4113-2D17-A4C0-C0B68C32FFE2}"/>
              </a:ext>
            </a:extLst>
          </p:cNvPr>
          <p:cNvSpPr>
            <a:spLocks noGrp="1"/>
          </p:cNvSpPr>
          <p:nvPr>
            <p:ph type="title"/>
          </p:nvPr>
        </p:nvSpPr>
        <p:spPr>
          <a:xfrm>
            <a:off x="0" y="173620"/>
            <a:ext cx="9274002" cy="6684380"/>
          </a:xfrm>
        </p:spPr>
        <p:txBody>
          <a:bodyPr/>
          <a:lstStyle/>
          <a:p>
            <a:r>
              <a:rPr lang="en-IN"/>
              <a:t>  SHOP PAGE</a:t>
            </a:r>
            <a:br>
              <a:rPr lang="en-IN"/>
            </a:br>
            <a:br>
              <a:rPr lang="en-IN"/>
            </a:br>
            <a:endParaRPr lang="en-IN"/>
          </a:p>
        </p:txBody>
      </p:sp>
      <p:pic>
        <p:nvPicPr>
          <p:cNvPr id="3" name="Picture 4" descr="Graphical user interface, text, application&#10;&#10;Description automatically generated">
            <a:extLst>
              <a:ext uri="{FF2B5EF4-FFF2-40B4-BE49-F238E27FC236}">
                <a16:creationId xmlns:a16="http://schemas.microsoft.com/office/drawing/2014/main" id="{C99CC51E-2F1E-ECDE-5860-91F36CB122F3}"/>
              </a:ext>
            </a:extLst>
          </p:cNvPr>
          <p:cNvPicPr>
            <a:picLocks noChangeAspect="1"/>
          </p:cNvPicPr>
          <p:nvPr/>
        </p:nvPicPr>
        <p:blipFill>
          <a:blip r:embed="rId2"/>
          <a:stretch>
            <a:fillRect/>
          </a:stretch>
        </p:blipFill>
        <p:spPr>
          <a:xfrm>
            <a:off x="2193985" y="1061966"/>
            <a:ext cx="8637916" cy="4863465"/>
          </a:xfrm>
          <a:prstGeom prst="rect">
            <a:avLst/>
          </a:prstGeom>
        </p:spPr>
      </p:pic>
    </p:spTree>
    <p:extLst>
      <p:ext uri="{BB962C8B-B14F-4D97-AF65-F5344CB8AC3E}">
        <p14:creationId xmlns:p14="http://schemas.microsoft.com/office/powerpoint/2010/main" val="23441256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0130A-DB4C-BE1B-ED5C-151F3032855B}"/>
              </a:ext>
            </a:extLst>
          </p:cNvPr>
          <p:cNvSpPr>
            <a:spLocks noGrp="1"/>
          </p:cNvSpPr>
          <p:nvPr>
            <p:ph type="title"/>
          </p:nvPr>
        </p:nvSpPr>
        <p:spPr>
          <a:xfrm>
            <a:off x="115747" y="-1"/>
            <a:ext cx="9158255" cy="6858001"/>
          </a:xfrm>
        </p:spPr>
        <p:txBody>
          <a:bodyPr/>
          <a:lstStyle/>
          <a:p>
            <a:r>
              <a:rPr lang="en-IN"/>
              <a:t> FOOTER</a:t>
            </a:r>
            <a:br>
              <a:rPr lang="en-IN"/>
            </a:br>
            <a:br>
              <a:rPr lang="en-IN"/>
            </a:br>
            <a:endParaRPr lang="en-IN"/>
          </a:p>
        </p:txBody>
      </p:sp>
      <p:pic>
        <p:nvPicPr>
          <p:cNvPr id="3" name="Picture 4" descr="Graphical user interface&#10;&#10;Description automatically generated">
            <a:extLst>
              <a:ext uri="{FF2B5EF4-FFF2-40B4-BE49-F238E27FC236}">
                <a16:creationId xmlns:a16="http://schemas.microsoft.com/office/drawing/2014/main" id="{182A390E-B0CC-A213-6913-55A24F48D40A}"/>
              </a:ext>
            </a:extLst>
          </p:cNvPr>
          <p:cNvPicPr>
            <a:picLocks noChangeAspect="1"/>
          </p:cNvPicPr>
          <p:nvPr/>
        </p:nvPicPr>
        <p:blipFill>
          <a:blip r:embed="rId2"/>
          <a:stretch>
            <a:fillRect/>
          </a:stretch>
        </p:blipFill>
        <p:spPr>
          <a:xfrm>
            <a:off x="1460740" y="1076343"/>
            <a:ext cx="8824822" cy="4964107"/>
          </a:xfrm>
          <a:prstGeom prst="rect">
            <a:avLst/>
          </a:prstGeom>
        </p:spPr>
      </p:pic>
    </p:spTree>
    <p:extLst>
      <p:ext uri="{BB962C8B-B14F-4D97-AF65-F5344CB8AC3E}">
        <p14:creationId xmlns:p14="http://schemas.microsoft.com/office/powerpoint/2010/main" val="4058785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40385" y="476250"/>
            <a:ext cx="10174963" cy="1068465"/>
          </a:xfrm>
        </p:spPr>
        <p:txBody>
          <a:bodyPr>
            <a:noAutofit/>
          </a:bodyPr>
          <a:lstStyle/>
          <a:p>
            <a:pPr algn="ctr"/>
            <a:r>
              <a:rPr lang="en-US" sz="3200" b="1" u="sng">
                <a:effectLst>
                  <a:outerShdw blurRad="38100" dist="38100" dir="2700000" algn="tl">
                    <a:srgbClr val="000000">
                      <a:alpha val="43137"/>
                    </a:srgbClr>
                  </a:outerShdw>
                </a:effectLst>
              </a:rPr>
              <a:t>PROJECT: CARA</a:t>
            </a:r>
            <a:br>
              <a:rPr lang="en-US" sz="3200" b="1" u="sng">
                <a:effectLst>
                  <a:outerShdw blurRad="38100" dist="38100" dir="2700000" algn="tl">
                    <a:srgbClr val="000000">
                      <a:alpha val="43137"/>
                    </a:srgbClr>
                  </a:outerShdw>
                </a:effectLst>
              </a:rPr>
            </a:br>
            <a:r>
              <a:rPr lang="en-US" sz="3200" b="1" u="sng">
                <a:effectLst>
                  <a:outerShdw blurRad="38100" dist="38100" dir="2700000" algn="tl">
                    <a:srgbClr val="000000">
                      <a:alpha val="43137"/>
                    </a:srgbClr>
                  </a:outerShdw>
                </a:effectLst>
              </a:rPr>
              <a:t>(E-COMMERCE WEBSITE) </a:t>
            </a:r>
            <a:endParaRPr lang="en-US" sz="3200" b="1" i="1" u="sng">
              <a:effectLst>
                <a:outerShdw blurRad="38100" dist="38100" dir="2700000" algn="tl">
                  <a:srgbClr val="000000">
                    <a:alpha val="43137"/>
                  </a:srgbClr>
                </a:outerShdw>
              </a:effectLst>
            </a:endParaRPr>
          </a:p>
        </p:txBody>
      </p:sp>
      <p:sp>
        <p:nvSpPr>
          <p:cNvPr id="4" name="Content Placeholder 3"/>
          <p:cNvSpPr>
            <a:spLocks noGrp="1"/>
          </p:cNvSpPr>
          <p:nvPr>
            <p:ph idx="1"/>
          </p:nvPr>
        </p:nvSpPr>
        <p:spPr>
          <a:xfrm>
            <a:off x="1139184" y="2044931"/>
            <a:ext cx="8481445" cy="4644393"/>
          </a:xfrm>
        </p:spPr>
        <p:txBody>
          <a:bodyPr vert="horz" lIns="91440" tIns="45720" rIns="91440" bIns="45720" rtlCol="0" anchor="t">
            <a:normAutofit fontScale="32500" lnSpcReduction="20000"/>
          </a:bodyPr>
          <a:lstStyle/>
          <a:p>
            <a:pPr marL="0" indent="0" algn="r">
              <a:buNone/>
            </a:pPr>
            <a:endParaRPr lang="en-US" sz="2600" b="1"/>
          </a:p>
          <a:p>
            <a:pPr marL="0" indent="0">
              <a:buNone/>
            </a:pPr>
            <a:r>
              <a:rPr lang="en-US" sz="5500" b="1"/>
              <a:t>Presented by:</a:t>
            </a:r>
          </a:p>
          <a:p>
            <a:pPr marL="0" indent="0">
              <a:buNone/>
            </a:pPr>
            <a:endParaRPr lang="en-US" sz="3500" b="1"/>
          </a:p>
          <a:p>
            <a:pPr>
              <a:buFont typeface="Wingdings" panose="05000000000000000000" pitchFamily="2" charset="2"/>
              <a:buChar char="v"/>
            </a:pPr>
            <a:r>
              <a:rPr lang="en-US" sz="9600" b="1"/>
              <a:t>201500003            AASHI MEHROTRA</a:t>
            </a:r>
          </a:p>
          <a:p>
            <a:pPr>
              <a:buFont typeface="Wingdings" panose="05000000000000000000" pitchFamily="2" charset="2"/>
              <a:buChar char="v"/>
            </a:pPr>
            <a:r>
              <a:rPr lang="en-US" sz="9600" b="1"/>
              <a:t>201500187            AYUSHI GUPTA</a:t>
            </a:r>
          </a:p>
          <a:p>
            <a:pPr>
              <a:buFont typeface="Wingdings" panose="05000000000000000000" pitchFamily="2" charset="2"/>
              <a:buChar char="v"/>
            </a:pPr>
            <a:endParaRPr lang="en-US" sz="5600" b="1"/>
          </a:p>
          <a:p>
            <a:pPr marL="0" indent="0">
              <a:buNone/>
            </a:pPr>
            <a:endParaRPr lang="en-US" sz="5600" b="1">
              <a:highlight>
                <a:srgbClr val="FFFF00"/>
              </a:highlight>
            </a:endParaRPr>
          </a:p>
          <a:p>
            <a:pPr>
              <a:buFont typeface="Wingdings" panose="05000000000000000000" pitchFamily="2" charset="2"/>
              <a:buChar char="v"/>
            </a:pPr>
            <a:endParaRPr lang="en-US" sz="3000" b="1"/>
          </a:p>
          <a:p>
            <a:pPr marL="0" indent="0">
              <a:buNone/>
            </a:pPr>
            <a:endParaRPr lang="en-US" sz="3000" b="1"/>
          </a:p>
          <a:p>
            <a:pPr marL="0" indent="0" algn="r">
              <a:buNone/>
            </a:pPr>
            <a:r>
              <a:rPr lang="en-US" sz="2600" b="1"/>
              <a:t> </a:t>
            </a:r>
          </a:p>
          <a:p>
            <a:pPr marL="0" indent="0" algn="r">
              <a:buNone/>
            </a:pPr>
            <a:endParaRPr lang="en-US" sz="2600" b="1">
              <a:sym typeface="+mn-ea"/>
            </a:endParaRPr>
          </a:p>
          <a:p>
            <a:pPr marL="0" indent="0" algn="r">
              <a:buNone/>
            </a:pPr>
            <a:r>
              <a:rPr lang="en-US" sz="2600" b="1">
                <a:sym typeface="+mn-ea"/>
              </a:rPr>
              <a:t> </a:t>
            </a:r>
            <a:endParaRPr lang="en-US" sz="1900"/>
          </a:p>
          <a:p>
            <a:pPr marL="0" indent="0" algn="ctr">
              <a:buNone/>
            </a:pPr>
            <a:r>
              <a:rPr lang="en-US" sz="1900"/>
              <a:t>                                                                                       </a:t>
            </a:r>
          </a:p>
          <a:p>
            <a:pPr marL="0" indent="0" algn="ctr">
              <a:buNone/>
            </a:pPr>
            <a:r>
              <a:rPr lang="en-US" sz="1900"/>
              <a:t>                                        </a:t>
            </a:r>
          </a:p>
          <a:p>
            <a:pPr marL="0" indent="0" algn="ctr">
              <a:buNone/>
            </a:pPr>
            <a:endParaRPr lang="en-US" sz="19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0130A-DB4C-BE1B-ED5C-151F3032855B}"/>
              </a:ext>
            </a:extLst>
          </p:cNvPr>
          <p:cNvSpPr>
            <a:spLocks noGrp="1"/>
          </p:cNvSpPr>
          <p:nvPr>
            <p:ph type="title"/>
          </p:nvPr>
        </p:nvSpPr>
        <p:spPr>
          <a:xfrm>
            <a:off x="115747" y="-1"/>
            <a:ext cx="9158255" cy="6858001"/>
          </a:xfrm>
        </p:spPr>
        <p:txBody>
          <a:bodyPr/>
          <a:lstStyle/>
          <a:p>
            <a:r>
              <a:rPr lang="en-IN"/>
              <a:t>  BLOG PAGE</a:t>
            </a:r>
            <a:br>
              <a:rPr lang="en-IN"/>
            </a:br>
            <a:br>
              <a:rPr lang="en-IN"/>
            </a:br>
            <a:br>
              <a:rPr lang="en-IN"/>
            </a:br>
            <a:endParaRPr lang="en-IN"/>
          </a:p>
        </p:txBody>
      </p:sp>
      <p:pic>
        <p:nvPicPr>
          <p:cNvPr id="4" name="Picture 4" descr="Graphical user interface, application&#10;&#10;Description automatically generated">
            <a:extLst>
              <a:ext uri="{FF2B5EF4-FFF2-40B4-BE49-F238E27FC236}">
                <a16:creationId xmlns:a16="http://schemas.microsoft.com/office/drawing/2014/main" id="{093D498A-1969-6143-8B3C-E4AB8892F7D5}"/>
              </a:ext>
            </a:extLst>
          </p:cNvPr>
          <p:cNvPicPr>
            <a:picLocks noChangeAspect="1"/>
          </p:cNvPicPr>
          <p:nvPr/>
        </p:nvPicPr>
        <p:blipFill>
          <a:blip r:embed="rId2"/>
          <a:stretch>
            <a:fillRect/>
          </a:stretch>
        </p:blipFill>
        <p:spPr>
          <a:xfrm>
            <a:off x="1963948" y="1162607"/>
            <a:ext cx="8177840" cy="4590296"/>
          </a:xfrm>
          <a:prstGeom prst="rect">
            <a:avLst/>
          </a:prstGeom>
        </p:spPr>
      </p:pic>
    </p:spTree>
    <p:extLst>
      <p:ext uri="{BB962C8B-B14F-4D97-AF65-F5344CB8AC3E}">
        <p14:creationId xmlns:p14="http://schemas.microsoft.com/office/powerpoint/2010/main" val="751298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C3C07-DD0E-47DF-357B-A39E3096D083}"/>
              </a:ext>
            </a:extLst>
          </p:cNvPr>
          <p:cNvSpPr>
            <a:spLocks noGrp="1"/>
          </p:cNvSpPr>
          <p:nvPr>
            <p:ph type="title"/>
          </p:nvPr>
        </p:nvSpPr>
        <p:spPr>
          <a:xfrm>
            <a:off x="0" y="81023"/>
            <a:ext cx="9274002" cy="6632293"/>
          </a:xfrm>
        </p:spPr>
        <p:txBody>
          <a:bodyPr/>
          <a:lstStyle/>
          <a:p>
            <a:r>
              <a:rPr lang="en-IN"/>
              <a:t>BLOG PAGE</a:t>
            </a:r>
            <a:br>
              <a:rPr lang="en-IN"/>
            </a:br>
            <a:br>
              <a:rPr lang="en-IN"/>
            </a:br>
            <a:endParaRPr lang="en-IN"/>
          </a:p>
        </p:txBody>
      </p:sp>
      <p:pic>
        <p:nvPicPr>
          <p:cNvPr id="3" name="Picture 4" descr="Graphical user interface, application&#10;&#10;Description automatically generated">
            <a:extLst>
              <a:ext uri="{FF2B5EF4-FFF2-40B4-BE49-F238E27FC236}">
                <a16:creationId xmlns:a16="http://schemas.microsoft.com/office/drawing/2014/main" id="{2F765EB5-B63C-BCA9-C705-BF2ECA0BCD52}"/>
              </a:ext>
            </a:extLst>
          </p:cNvPr>
          <p:cNvPicPr>
            <a:picLocks noChangeAspect="1"/>
          </p:cNvPicPr>
          <p:nvPr/>
        </p:nvPicPr>
        <p:blipFill>
          <a:blip r:embed="rId2"/>
          <a:stretch>
            <a:fillRect/>
          </a:stretch>
        </p:blipFill>
        <p:spPr>
          <a:xfrm>
            <a:off x="1877684" y="1018834"/>
            <a:ext cx="8494142" cy="4791579"/>
          </a:xfrm>
          <a:prstGeom prst="rect">
            <a:avLst/>
          </a:prstGeom>
        </p:spPr>
      </p:pic>
    </p:spTree>
    <p:extLst>
      <p:ext uri="{BB962C8B-B14F-4D97-AF65-F5344CB8AC3E}">
        <p14:creationId xmlns:p14="http://schemas.microsoft.com/office/powerpoint/2010/main" val="3796156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74B20-4A73-E19E-810C-415433A69D46}"/>
              </a:ext>
            </a:extLst>
          </p:cNvPr>
          <p:cNvSpPr>
            <a:spLocks noGrp="1"/>
          </p:cNvSpPr>
          <p:nvPr>
            <p:ph type="title"/>
          </p:nvPr>
        </p:nvSpPr>
        <p:spPr>
          <a:xfrm>
            <a:off x="0" y="0"/>
            <a:ext cx="9274002" cy="6858000"/>
          </a:xfrm>
        </p:spPr>
        <p:txBody>
          <a:bodyPr/>
          <a:lstStyle/>
          <a:p>
            <a:r>
              <a:rPr lang="en-IN"/>
              <a:t>ABOUT US PAGE</a:t>
            </a:r>
            <a:br>
              <a:rPr lang="en-IN"/>
            </a:br>
            <a:br>
              <a:rPr lang="en-IN"/>
            </a:br>
            <a:endParaRPr lang="en-IN"/>
          </a:p>
        </p:txBody>
      </p:sp>
      <p:pic>
        <p:nvPicPr>
          <p:cNvPr id="3" name="Picture 4" descr="Graphical user interface, text, application&#10;&#10;Description automatically generated">
            <a:extLst>
              <a:ext uri="{FF2B5EF4-FFF2-40B4-BE49-F238E27FC236}">
                <a16:creationId xmlns:a16="http://schemas.microsoft.com/office/drawing/2014/main" id="{851B8C3D-F561-391D-FB08-25230BC5B377}"/>
              </a:ext>
            </a:extLst>
          </p:cNvPr>
          <p:cNvPicPr>
            <a:picLocks noChangeAspect="1"/>
          </p:cNvPicPr>
          <p:nvPr/>
        </p:nvPicPr>
        <p:blipFill>
          <a:blip r:embed="rId2"/>
          <a:stretch>
            <a:fillRect/>
          </a:stretch>
        </p:blipFill>
        <p:spPr>
          <a:xfrm>
            <a:off x="2078967" y="990079"/>
            <a:ext cx="8335991" cy="4705315"/>
          </a:xfrm>
          <a:prstGeom prst="rect">
            <a:avLst/>
          </a:prstGeom>
        </p:spPr>
      </p:pic>
    </p:spTree>
    <p:extLst>
      <p:ext uri="{BB962C8B-B14F-4D97-AF65-F5344CB8AC3E}">
        <p14:creationId xmlns:p14="http://schemas.microsoft.com/office/powerpoint/2010/main" val="1529113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2FA04-43AE-DC3E-ED9E-84B656C5D870}"/>
              </a:ext>
            </a:extLst>
          </p:cNvPr>
          <p:cNvSpPr>
            <a:spLocks noGrp="1"/>
          </p:cNvSpPr>
          <p:nvPr>
            <p:ph type="title"/>
          </p:nvPr>
        </p:nvSpPr>
        <p:spPr>
          <a:xfrm>
            <a:off x="0" y="0"/>
            <a:ext cx="9274002" cy="6858000"/>
          </a:xfrm>
        </p:spPr>
        <p:txBody>
          <a:bodyPr/>
          <a:lstStyle/>
          <a:p>
            <a:r>
              <a:rPr lang="en-IN"/>
              <a:t>ABOUT US PAGE</a:t>
            </a:r>
            <a:br>
              <a:rPr lang="en-IN"/>
            </a:br>
            <a:endParaRPr lang="en-IN"/>
          </a:p>
        </p:txBody>
      </p:sp>
      <p:pic>
        <p:nvPicPr>
          <p:cNvPr id="3" name="Picture 4" descr="Graphical user interface, application&#10;&#10;Description automatically generated">
            <a:extLst>
              <a:ext uri="{FF2B5EF4-FFF2-40B4-BE49-F238E27FC236}">
                <a16:creationId xmlns:a16="http://schemas.microsoft.com/office/drawing/2014/main" id="{4E803628-EE08-0D8D-CED7-9EC1042A49B7}"/>
              </a:ext>
            </a:extLst>
          </p:cNvPr>
          <p:cNvPicPr>
            <a:picLocks noChangeAspect="1"/>
          </p:cNvPicPr>
          <p:nvPr/>
        </p:nvPicPr>
        <p:blipFill>
          <a:blip r:embed="rId2"/>
          <a:stretch>
            <a:fillRect/>
          </a:stretch>
        </p:blipFill>
        <p:spPr>
          <a:xfrm>
            <a:off x="1575760" y="1018834"/>
            <a:ext cx="8796066" cy="4964107"/>
          </a:xfrm>
          <a:prstGeom prst="rect">
            <a:avLst/>
          </a:prstGeom>
        </p:spPr>
      </p:pic>
    </p:spTree>
    <p:extLst>
      <p:ext uri="{BB962C8B-B14F-4D97-AF65-F5344CB8AC3E}">
        <p14:creationId xmlns:p14="http://schemas.microsoft.com/office/powerpoint/2010/main" val="28999161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FE664-1091-C6C1-ABB3-17318BD71B46}"/>
              </a:ext>
            </a:extLst>
          </p:cNvPr>
          <p:cNvSpPr>
            <a:spLocks noGrp="1"/>
          </p:cNvSpPr>
          <p:nvPr>
            <p:ph type="title"/>
          </p:nvPr>
        </p:nvSpPr>
        <p:spPr>
          <a:xfrm>
            <a:off x="115747" y="173619"/>
            <a:ext cx="9158255" cy="6412375"/>
          </a:xfrm>
        </p:spPr>
        <p:txBody>
          <a:bodyPr/>
          <a:lstStyle/>
          <a:p>
            <a:r>
              <a:rPr lang="en-IN"/>
              <a:t>CONTACT US PAGE</a:t>
            </a:r>
            <a:br>
              <a:rPr lang="en-IN"/>
            </a:br>
            <a:br>
              <a:rPr lang="en-IN"/>
            </a:br>
            <a:endParaRPr lang="en-IN"/>
          </a:p>
        </p:txBody>
      </p:sp>
      <p:pic>
        <p:nvPicPr>
          <p:cNvPr id="3" name="Picture 4" descr="Graphical user interface, application&#10;&#10;Description automatically generated">
            <a:extLst>
              <a:ext uri="{FF2B5EF4-FFF2-40B4-BE49-F238E27FC236}">
                <a16:creationId xmlns:a16="http://schemas.microsoft.com/office/drawing/2014/main" id="{2E9DCAB9-7C46-89B6-4EDA-92FA812470F5}"/>
              </a:ext>
            </a:extLst>
          </p:cNvPr>
          <p:cNvPicPr>
            <a:picLocks noChangeAspect="1"/>
          </p:cNvPicPr>
          <p:nvPr/>
        </p:nvPicPr>
        <p:blipFill>
          <a:blip r:embed="rId2"/>
          <a:stretch>
            <a:fillRect/>
          </a:stretch>
        </p:blipFill>
        <p:spPr>
          <a:xfrm>
            <a:off x="1935193" y="961324"/>
            <a:ext cx="8551652" cy="4805957"/>
          </a:xfrm>
          <a:prstGeom prst="rect">
            <a:avLst/>
          </a:prstGeom>
        </p:spPr>
      </p:pic>
    </p:spTree>
    <p:extLst>
      <p:ext uri="{BB962C8B-B14F-4D97-AF65-F5344CB8AC3E}">
        <p14:creationId xmlns:p14="http://schemas.microsoft.com/office/powerpoint/2010/main" val="27022534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29F03-D546-20D6-203E-978AD428B29E}"/>
              </a:ext>
            </a:extLst>
          </p:cNvPr>
          <p:cNvSpPr>
            <a:spLocks noGrp="1"/>
          </p:cNvSpPr>
          <p:nvPr>
            <p:ph type="title"/>
          </p:nvPr>
        </p:nvSpPr>
        <p:spPr>
          <a:xfrm>
            <a:off x="677334" y="609600"/>
            <a:ext cx="9751456" cy="6126866"/>
          </a:xfrm>
        </p:spPr>
        <p:txBody>
          <a:bodyPr/>
          <a:lstStyle/>
          <a:p>
            <a:r>
              <a:rPr lang="en-IN"/>
              <a:t> CART PAGE</a:t>
            </a:r>
            <a:br>
              <a:rPr lang="en-IN"/>
            </a:br>
            <a:br>
              <a:rPr lang="en-IN"/>
            </a:br>
            <a:br>
              <a:rPr lang="en-IN"/>
            </a:br>
            <a:br>
              <a:rPr lang="en-IN"/>
            </a:br>
            <a:r>
              <a:rPr lang="en-IN"/>
              <a:t> </a:t>
            </a:r>
          </a:p>
        </p:txBody>
      </p:sp>
      <p:pic>
        <p:nvPicPr>
          <p:cNvPr id="4" name="Picture 4" descr="Graphical user interface, application, table&#10;&#10;Description automatically generated">
            <a:extLst>
              <a:ext uri="{FF2B5EF4-FFF2-40B4-BE49-F238E27FC236}">
                <a16:creationId xmlns:a16="http://schemas.microsoft.com/office/drawing/2014/main" id="{06CB465B-991B-E7C2-F9EB-5AF2DC1D8871}"/>
              </a:ext>
            </a:extLst>
          </p:cNvPr>
          <p:cNvPicPr>
            <a:picLocks noChangeAspect="1"/>
          </p:cNvPicPr>
          <p:nvPr/>
        </p:nvPicPr>
        <p:blipFill>
          <a:blip r:embed="rId2"/>
          <a:stretch>
            <a:fillRect/>
          </a:stretch>
        </p:blipFill>
        <p:spPr>
          <a:xfrm>
            <a:off x="1978325" y="1248871"/>
            <a:ext cx="8982973" cy="5007240"/>
          </a:xfrm>
          <a:prstGeom prst="rect">
            <a:avLst/>
          </a:prstGeom>
        </p:spPr>
      </p:pic>
    </p:spTree>
    <p:extLst>
      <p:ext uri="{BB962C8B-B14F-4D97-AF65-F5344CB8AC3E}">
        <p14:creationId xmlns:p14="http://schemas.microsoft.com/office/powerpoint/2010/main" val="3868379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29F03-D546-20D6-203E-978AD428B29E}"/>
              </a:ext>
            </a:extLst>
          </p:cNvPr>
          <p:cNvSpPr>
            <a:spLocks noGrp="1"/>
          </p:cNvSpPr>
          <p:nvPr>
            <p:ph type="title"/>
          </p:nvPr>
        </p:nvSpPr>
        <p:spPr>
          <a:xfrm>
            <a:off x="677334" y="609600"/>
            <a:ext cx="9751456" cy="6126866"/>
          </a:xfrm>
        </p:spPr>
        <p:txBody>
          <a:bodyPr/>
          <a:lstStyle/>
          <a:p>
            <a:r>
              <a:rPr lang="en-IN"/>
              <a:t> CART PAGE</a:t>
            </a:r>
            <a:br>
              <a:rPr lang="en-IN"/>
            </a:br>
            <a:br>
              <a:rPr lang="en-IN"/>
            </a:br>
            <a:br>
              <a:rPr lang="en-IN"/>
            </a:br>
            <a:br>
              <a:rPr lang="en-IN"/>
            </a:br>
            <a:r>
              <a:rPr lang="en-IN"/>
              <a:t> </a:t>
            </a:r>
          </a:p>
        </p:txBody>
      </p:sp>
      <p:pic>
        <p:nvPicPr>
          <p:cNvPr id="4" name="Picture 4" descr="Graphical user interface, application, table&#10;&#10;Description automatically generated">
            <a:extLst>
              <a:ext uri="{FF2B5EF4-FFF2-40B4-BE49-F238E27FC236}">
                <a16:creationId xmlns:a16="http://schemas.microsoft.com/office/drawing/2014/main" id="{06CB465B-991B-E7C2-F9EB-5AF2DC1D8871}"/>
              </a:ext>
            </a:extLst>
          </p:cNvPr>
          <p:cNvPicPr>
            <a:picLocks noChangeAspect="1"/>
          </p:cNvPicPr>
          <p:nvPr/>
        </p:nvPicPr>
        <p:blipFill>
          <a:blip r:embed="rId2"/>
          <a:stretch>
            <a:fillRect/>
          </a:stretch>
        </p:blipFill>
        <p:spPr>
          <a:xfrm>
            <a:off x="1978325" y="1248871"/>
            <a:ext cx="8982973" cy="5007240"/>
          </a:xfrm>
          <a:prstGeom prst="rect">
            <a:avLst/>
          </a:prstGeom>
        </p:spPr>
      </p:pic>
    </p:spTree>
    <p:extLst>
      <p:ext uri="{BB962C8B-B14F-4D97-AF65-F5344CB8AC3E}">
        <p14:creationId xmlns:p14="http://schemas.microsoft.com/office/powerpoint/2010/main" val="10563280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29F03-D546-20D6-203E-978AD428B29E}"/>
              </a:ext>
            </a:extLst>
          </p:cNvPr>
          <p:cNvSpPr>
            <a:spLocks noGrp="1"/>
          </p:cNvSpPr>
          <p:nvPr>
            <p:ph type="title"/>
          </p:nvPr>
        </p:nvSpPr>
        <p:spPr>
          <a:xfrm>
            <a:off x="677334" y="609600"/>
            <a:ext cx="9751456" cy="6126866"/>
          </a:xfrm>
        </p:spPr>
        <p:txBody>
          <a:bodyPr/>
          <a:lstStyle/>
          <a:p>
            <a:r>
              <a:rPr lang="en-IN"/>
              <a:t> LOGIN PAGE</a:t>
            </a:r>
            <a:br>
              <a:rPr lang="en-IN"/>
            </a:br>
            <a:br>
              <a:rPr lang="en-IN"/>
            </a:br>
            <a:br>
              <a:rPr lang="en-IN"/>
            </a:br>
            <a:br>
              <a:rPr lang="en-IN"/>
            </a:br>
            <a:br>
              <a:rPr lang="en-IN"/>
            </a:br>
            <a:br>
              <a:rPr lang="en-IN"/>
            </a:br>
            <a:r>
              <a:rPr lang="en-IN"/>
              <a:t> </a:t>
            </a:r>
          </a:p>
        </p:txBody>
      </p:sp>
      <p:pic>
        <p:nvPicPr>
          <p:cNvPr id="3" name="Picture 4" descr="Graphical user interface, application, PowerPoint&#10;&#10;Description automatically generated">
            <a:extLst>
              <a:ext uri="{FF2B5EF4-FFF2-40B4-BE49-F238E27FC236}">
                <a16:creationId xmlns:a16="http://schemas.microsoft.com/office/drawing/2014/main" id="{23FF310D-D772-A8FD-8855-54DFEFBB0D7D}"/>
              </a:ext>
            </a:extLst>
          </p:cNvPr>
          <p:cNvPicPr>
            <a:picLocks noChangeAspect="1"/>
          </p:cNvPicPr>
          <p:nvPr/>
        </p:nvPicPr>
        <p:blipFill>
          <a:blip r:embed="rId2"/>
          <a:stretch>
            <a:fillRect/>
          </a:stretch>
        </p:blipFill>
        <p:spPr>
          <a:xfrm>
            <a:off x="1245080" y="1421400"/>
            <a:ext cx="8422255" cy="4734069"/>
          </a:xfrm>
          <a:prstGeom prst="rect">
            <a:avLst/>
          </a:prstGeom>
        </p:spPr>
      </p:pic>
    </p:spTree>
    <p:extLst>
      <p:ext uri="{BB962C8B-B14F-4D97-AF65-F5344CB8AC3E}">
        <p14:creationId xmlns:p14="http://schemas.microsoft.com/office/powerpoint/2010/main" val="1629086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F05876-C816-1443-11F4-F5FAF6F0DDC0}"/>
              </a:ext>
            </a:extLst>
          </p:cNvPr>
          <p:cNvSpPr>
            <a:spLocks noGrp="1"/>
          </p:cNvSpPr>
          <p:nvPr>
            <p:ph type="title"/>
          </p:nvPr>
        </p:nvSpPr>
        <p:spPr>
          <a:xfrm>
            <a:off x="638882" y="639193"/>
            <a:ext cx="3571810" cy="3573516"/>
          </a:xfrm>
        </p:spPr>
        <p:txBody>
          <a:bodyPr vert="horz" lIns="91440" tIns="45720" rIns="91440" bIns="45720" rtlCol="0" anchor="b">
            <a:normAutofit/>
          </a:bodyPr>
          <a:lstStyle/>
          <a:p>
            <a:pPr defTabSz="914400">
              <a:lnSpc>
                <a:spcPct val="90000"/>
              </a:lnSpc>
            </a:pPr>
            <a:r>
              <a:rPr lang="en-US" sz="4600" kern="1200">
                <a:solidFill>
                  <a:schemeClr val="tx1"/>
                </a:solidFill>
                <a:latin typeface="+mj-lt"/>
                <a:ea typeface="+mj-ea"/>
                <a:cs typeface="+mj-cs"/>
              </a:rPr>
              <a:t>FLOWCHART</a:t>
            </a:r>
          </a:p>
        </p:txBody>
      </p:sp>
      <p:sp>
        <p:nvSpPr>
          <p:cNvPr id="2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DD0A2082-9F94-72D0-FA0D-C9CDF5F282B1}"/>
              </a:ext>
            </a:extLst>
          </p:cNvPr>
          <p:cNvPicPr>
            <a:picLocks noChangeAspect="1"/>
          </p:cNvPicPr>
          <p:nvPr/>
        </p:nvPicPr>
        <p:blipFill>
          <a:blip r:embed="rId2"/>
          <a:stretch>
            <a:fillRect/>
          </a:stretch>
        </p:blipFill>
        <p:spPr>
          <a:xfrm>
            <a:off x="4654296" y="709803"/>
            <a:ext cx="7214616" cy="5410962"/>
          </a:xfrm>
          <a:prstGeom prst="rect">
            <a:avLst/>
          </a:prstGeom>
        </p:spPr>
      </p:pic>
    </p:spTree>
    <p:extLst>
      <p:ext uri="{BB962C8B-B14F-4D97-AF65-F5344CB8AC3E}">
        <p14:creationId xmlns:p14="http://schemas.microsoft.com/office/powerpoint/2010/main" val="26869769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a:effectLst>
                  <a:outerShdw blurRad="38100" dist="38100" dir="2700000" algn="tl">
                    <a:srgbClr val="000000">
                      <a:alpha val="43137"/>
                    </a:srgbClr>
                  </a:outerShdw>
                </a:effectLst>
              </a:rPr>
              <a:t>CONCLUSION</a:t>
            </a:r>
          </a:p>
        </p:txBody>
      </p:sp>
      <p:sp>
        <p:nvSpPr>
          <p:cNvPr id="3" name="Content Placeholder 2"/>
          <p:cNvSpPr>
            <a:spLocks noGrp="1"/>
          </p:cNvSpPr>
          <p:nvPr>
            <p:ph idx="1"/>
          </p:nvPr>
        </p:nvSpPr>
        <p:spPr>
          <a:xfrm>
            <a:off x="677334" y="1412111"/>
            <a:ext cx="8596668" cy="4629251"/>
          </a:xfrm>
        </p:spPr>
        <p:txBody>
          <a:bodyPr vert="horz" lIns="91440" tIns="45720" rIns="91440" bIns="45720" rtlCol="0" anchor="t">
            <a:normAutofit/>
          </a:bodyPr>
          <a:lstStyle/>
          <a:p>
            <a:pPr>
              <a:buFont typeface="Wingdings" panose="05000000000000000000" pitchFamily="2" charset="2"/>
              <a:buChar char="v"/>
            </a:pPr>
            <a:r>
              <a:rPr lang="en-US" dirty="0">
                <a:ea typeface="+mn-lt"/>
                <a:cs typeface="+mn-lt"/>
              </a:rPr>
              <a:t>The project entitled Online shopping system  was completed successfully. The system has been developed with much care and free of errors and at the same time it is efficient and less time consuming. The purpose of this project was to develop a web application and an android application for purchasing </a:t>
            </a:r>
            <a:r>
              <a:rPr lang="en-US">
                <a:ea typeface="+mn-lt"/>
                <a:cs typeface="+mn-lt"/>
              </a:rPr>
              <a:t>items .</a:t>
            </a:r>
            <a:endParaRPr lang="en-US" dirty="0">
              <a:ea typeface="+mn-lt"/>
              <a:cs typeface="+mn-lt"/>
            </a:endParaRPr>
          </a:p>
          <a:p>
            <a:pPr>
              <a:buFont typeface="Wingdings" panose="05000000000000000000" pitchFamily="2" charset="2"/>
              <a:buChar char="v"/>
            </a:pPr>
            <a:r>
              <a:rPr lang="en-US" dirty="0">
                <a:ea typeface="+mn-lt"/>
                <a:cs typeface="+mn-lt"/>
              </a:rPr>
              <a:t>This project helped us in gaining valuable information and practical knowledge on several topics like designing web pages using html ,</a:t>
            </a:r>
            <a:r>
              <a:rPr lang="en-US" err="1">
                <a:ea typeface="+mn-lt"/>
                <a:cs typeface="+mn-lt"/>
              </a:rPr>
              <a:t>css</a:t>
            </a:r>
            <a:r>
              <a:rPr lang="en-US" dirty="0">
                <a:ea typeface="+mn-lt"/>
                <a:cs typeface="+mn-lt"/>
              </a:rPr>
              <a:t> </a:t>
            </a:r>
            <a:r>
              <a:rPr lang="en-US">
                <a:ea typeface="+mn-lt"/>
                <a:cs typeface="+mn-lt"/>
              </a:rPr>
              <a:t>and javascript usage </a:t>
            </a:r>
            <a:r>
              <a:rPr lang="en-US" dirty="0">
                <a:ea typeface="+mn-lt"/>
                <a:cs typeface="+mn-lt"/>
              </a:rPr>
              <a:t>of responsive templates, designing of android application . The entire system is secured. Also the project helped us understanding about the development phases of a project </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0DEDD6-7847-20DC-2D2A-EAAFCF515DB9}"/>
              </a:ext>
            </a:extLst>
          </p:cNvPr>
          <p:cNvSpPr txBox="1"/>
          <p:nvPr/>
        </p:nvSpPr>
        <p:spPr>
          <a:xfrm>
            <a:off x="1359131" y="682675"/>
            <a:ext cx="6109854" cy="584775"/>
          </a:xfrm>
          <a:prstGeom prst="rect">
            <a:avLst/>
          </a:prstGeom>
          <a:noFill/>
        </p:spPr>
        <p:txBody>
          <a:bodyPr wrap="square">
            <a:spAutoFit/>
          </a:bodyPr>
          <a:lstStyle/>
          <a:p>
            <a:r>
              <a:rPr lang="en-US" sz="3200" b="1" u="sng">
                <a:effectLst>
                  <a:outerShdw blurRad="38100" dist="38100" dir="2700000" algn="tl">
                    <a:srgbClr val="000000">
                      <a:alpha val="43137"/>
                    </a:srgbClr>
                  </a:outerShdw>
                </a:effectLst>
              </a:rPr>
              <a:t>CONTENTS</a:t>
            </a:r>
            <a:endParaRPr lang="en-IN" sz="3200"/>
          </a:p>
        </p:txBody>
      </p:sp>
      <p:sp>
        <p:nvSpPr>
          <p:cNvPr id="7" name="TextBox 6">
            <a:extLst>
              <a:ext uri="{FF2B5EF4-FFF2-40B4-BE49-F238E27FC236}">
                <a16:creationId xmlns:a16="http://schemas.microsoft.com/office/drawing/2014/main" id="{88E1826B-BF06-248A-22E2-88A8E03C3D05}"/>
              </a:ext>
            </a:extLst>
          </p:cNvPr>
          <p:cNvSpPr txBox="1"/>
          <p:nvPr/>
        </p:nvSpPr>
        <p:spPr>
          <a:xfrm>
            <a:off x="1276846" y="1618104"/>
            <a:ext cx="6109854" cy="4562788"/>
          </a:xfrm>
          <a:prstGeom prst="rect">
            <a:avLst/>
          </a:prstGeom>
          <a:noFill/>
        </p:spPr>
        <p:txBody>
          <a:bodyPr wrap="square" lIns="91440" tIns="45720" rIns="91440" bIns="45720" anchor="t">
            <a:spAutoFit/>
          </a:bodyPr>
          <a:lstStyle/>
          <a:p>
            <a:pPr>
              <a:buFont typeface="Wingdings" panose="05000000000000000000" pitchFamily="2" charset="2"/>
              <a:buChar char="v"/>
            </a:pPr>
            <a:r>
              <a:rPr lang="en-US" sz="2000" b="1">
                <a:latin typeface="Calibri"/>
                <a:cs typeface="Calibri"/>
              </a:rPr>
              <a:t>WHAT IS E-COMMERCE</a:t>
            </a:r>
          </a:p>
          <a:p>
            <a:pPr>
              <a:buFont typeface="Wingdings" panose="05000000000000000000" pitchFamily="2" charset="2"/>
              <a:buChar char="v"/>
            </a:pPr>
            <a:r>
              <a:rPr lang="en-US" sz="2000" b="1">
                <a:latin typeface="Calibri"/>
                <a:cs typeface="Calibri"/>
              </a:rPr>
              <a:t>WHY USE E-COMMERCE</a:t>
            </a:r>
          </a:p>
          <a:p>
            <a:pPr>
              <a:buFont typeface="Wingdings" panose="05000000000000000000" pitchFamily="2" charset="2"/>
              <a:buChar char="v"/>
            </a:pPr>
            <a:r>
              <a:rPr lang="en-US" sz="2000" b="1">
                <a:latin typeface="Calibri"/>
                <a:cs typeface="Calibri"/>
              </a:rPr>
              <a:t> INTRODUCTION</a:t>
            </a:r>
          </a:p>
          <a:p>
            <a:pPr>
              <a:buFont typeface="Wingdings" panose="05000000000000000000" pitchFamily="2" charset="2"/>
              <a:buChar char="v"/>
            </a:pPr>
            <a:r>
              <a:rPr lang="en-US" sz="2000" b="1">
                <a:latin typeface="Calibri"/>
                <a:cs typeface="Calibri"/>
              </a:rPr>
              <a:t>OBJECTIVE</a:t>
            </a:r>
          </a:p>
          <a:p>
            <a:pPr>
              <a:buFont typeface="Wingdings" panose="05000000000000000000" pitchFamily="2" charset="2"/>
              <a:buChar char="v"/>
            </a:pPr>
            <a:r>
              <a:rPr lang="en-US" sz="2000" b="1">
                <a:latin typeface="Calibri"/>
                <a:cs typeface="Calibri"/>
              </a:rPr>
              <a:t>SCOPE</a:t>
            </a:r>
          </a:p>
          <a:p>
            <a:pPr>
              <a:buFont typeface="Wingdings" panose="05000000000000000000" pitchFamily="2" charset="2"/>
              <a:buChar char="v"/>
            </a:pPr>
            <a:r>
              <a:rPr lang="en-US" sz="2000" b="1">
                <a:latin typeface="Calibri"/>
                <a:cs typeface="Calibri"/>
              </a:rPr>
              <a:t>MODULE</a:t>
            </a:r>
          </a:p>
          <a:p>
            <a:pPr>
              <a:buFont typeface="Wingdings" panose="05000000000000000000" pitchFamily="2" charset="2"/>
              <a:buChar char="v"/>
            </a:pPr>
            <a:r>
              <a:rPr lang="en-US" sz="2000" b="1">
                <a:latin typeface="Calibri"/>
                <a:cs typeface="Calibri"/>
              </a:rPr>
              <a:t>ADVANTAGES AND DISADVANTAGES</a:t>
            </a:r>
          </a:p>
          <a:p>
            <a:pPr>
              <a:buFont typeface="Wingdings" panose="05000000000000000000" pitchFamily="2" charset="2"/>
              <a:buChar char="v"/>
            </a:pPr>
            <a:r>
              <a:rPr lang="en-US" sz="2000" b="1">
                <a:latin typeface="Calibri"/>
                <a:cs typeface="Calibri"/>
              </a:rPr>
              <a:t>TECHNOLOGIES USED</a:t>
            </a:r>
          </a:p>
          <a:p>
            <a:pPr>
              <a:buFont typeface="Wingdings" panose="05000000000000000000" pitchFamily="2" charset="2"/>
              <a:buChar char="v"/>
            </a:pPr>
            <a:r>
              <a:rPr lang="en-US" sz="2000" b="1">
                <a:latin typeface="Calibri"/>
                <a:cs typeface="Calibri"/>
              </a:rPr>
              <a:t>FRONT END FOLDER</a:t>
            </a:r>
          </a:p>
          <a:p>
            <a:pPr>
              <a:buFont typeface="Wingdings" panose="05000000000000000000" pitchFamily="2" charset="2"/>
              <a:buChar char="v"/>
            </a:pPr>
            <a:r>
              <a:rPr lang="en-US" sz="2000" b="1">
                <a:latin typeface="Calibri"/>
                <a:cs typeface="Calibri"/>
              </a:rPr>
              <a:t> DFD</a:t>
            </a:r>
          </a:p>
          <a:p>
            <a:pPr>
              <a:buFont typeface="Wingdings" panose="05000000000000000000" pitchFamily="2" charset="2"/>
              <a:buChar char="v"/>
            </a:pPr>
            <a:r>
              <a:rPr lang="en-US" sz="2000" b="1">
                <a:latin typeface="Calibri"/>
                <a:cs typeface="Calibri"/>
              </a:rPr>
              <a:t> SCREENSHOTS</a:t>
            </a:r>
          </a:p>
          <a:p>
            <a:pPr>
              <a:buFont typeface="Wingdings" panose="05000000000000000000" pitchFamily="2" charset="2"/>
              <a:buChar char="v"/>
            </a:pPr>
            <a:r>
              <a:rPr lang="en-US" sz="2000" b="1">
                <a:latin typeface="Calibri"/>
                <a:cs typeface="Calibri"/>
              </a:rPr>
              <a:t> CONCLUSION</a:t>
            </a:r>
          </a:p>
          <a:p>
            <a:pPr>
              <a:buFont typeface="Wingdings" panose="05000000000000000000" pitchFamily="2" charset="2"/>
              <a:buChar char="v"/>
            </a:pPr>
            <a:r>
              <a:rPr lang="en-US" sz="2000" b="1">
                <a:latin typeface="Calibri"/>
                <a:cs typeface="Calibri"/>
              </a:rPr>
              <a:t> FUTURE REFERENCES</a:t>
            </a:r>
          </a:p>
          <a:p>
            <a:pPr>
              <a:buFont typeface="Wingdings" panose="05000000000000000000" pitchFamily="2" charset="2"/>
              <a:buChar char="v"/>
            </a:pPr>
            <a:endParaRPr lang="en-US" sz="2000" b="1">
              <a:latin typeface="Calibri"/>
              <a:cs typeface="Calibri"/>
            </a:endParaRPr>
          </a:p>
          <a:p>
            <a:endParaRPr lang="en-US" sz="1050" b="1">
              <a:latin typeface="Calibri"/>
              <a:cs typeface="Calibri"/>
            </a:endParaRPr>
          </a:p>
        </p:txBody>
      </p:sp>
    </p:spTree>
    <p:extLst>
      <p:ext uri="{BB962C8B-B14F-4D97-AF65-F5344CB8AC3E}">
        <p14:creationId xmlns:p14="http://schemas.microsoft.com/office/powerpoint/2010/main" val="1599543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FAD1A-976F-0643-0B55-07BC5CBFB8A3}"/>
              </a:ext>
            </a:extLst>
          </p:cNvPr>
          <p:cNvSpPr>
            <a:spLocks noGrp="1"/>
          </p:cNvSpPr>
          <p:nvPr>
            <p:ph type="title"/>
          </p:nvPr>
        </p:nvSpPr>
        <p:spPr>
          <a:xfrm>
            <a:off x="2726054" y="2530997"/>
            <a:ext cx="8596668" cy="1320800"/>
          </a:xfrm>
        </p:spPr>
        <p:txBody>
          <a:bodyPr>
            <a:normAutofit/>
          </a:bodyPr>
          <a:lstStyle/>
          <a:p>
            <a:r>
              <a:rPr lang="en-IN" sz="7200"/>
              <a:t>THANK  YOU</a:t>
            </a:r>
          </a:p>
        </p:txBody>
      </p:sp>
    </p:spTree>
    <p:extLst>
      <p:ext uri="{BB962C8B-B14F-4D97-AF65-F5344CB8AC3E}">
        <p14:creationId xmlns:p14="http://schemas.microsoft.com/office/powerpoint/2010/main" val="3501157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u="sng">
                <a:effectLst>
                  <a:outerShdw blurRad="38100" dist="38100" dir="2700000" algn="tl">
                    <a:srgbClr val="000000">
                      <a:alpha val="43137"/>
                    </a:srgbClr>
                  </a:outerShdw>
                </a:effectLst>
              </a:rPr>
              <a:t>What is E-Commerce?</a:t>
            </a:r>
          </a:p>
        </p:txBody>
      </p:sp>
      <p:sp>
        <p:nvSpPr>
          <p:cNvPr id="3" name="Content Placeholder 2"/>
          <p:cNvSpPr>
            <a:spLocks noGrp="1"/>
          </p:cNvSpPr>
          <p:nvPr>
            <p:ph idx="1"/>
          </p:nvPr>
        </p:nvSpPr>
        <p:spPr>
          <a:xfrm>
            <a:off x="677334" y="2160589"/>
            <a:ext cx="8596668" cy="4465063"/>
          </a:xfrm>
        </p:spPr>
        <p:txBody>
          <a:bodyPr vert="horz" lIns="91440" tIns="45720" rIns="91440" bIns="45720" rtlCol="0" anchor="t">
            <a:normAutofit/>
          </a:bodyPr>
          <a:lstStyle/>
          <a:p>
            <a:pPr>
              <a:buFont typeface="Wingdings" panose="05040102010807070707" charset="2"/>
              <a:buChar char="Ø"/>
            </a:pPr>
            <a:r>
              <a:rPr lang="en-US" sz="2000"/>
              <a:t>  </a:t>
            </a:r>
            <a:r>
              <a:rPr lang="en-US" sz="2000">
                <a:ea typeface="+mn-lt"/>
                <a:cs typeface="+mn-lt"/>
              </a:rPr>
              <a:t>Commonly known as Electronic Marketing.</a:t>
            </a:r>
            <a:endParaRPr lang="en-US" sz="2000"/>
          </a:p>
          <a:p>
            <a:pPr>
              <a:buFont typeface="Wingdings" panose="05040102010807070707" charset="2"/>
              <a:buChar char="Ø"/>
            </a:pPr>
            <a:r>
              <a:rPr lang="en-US" sz="2000">
                <a:ea typeface="+mn-lt"/>
                <a:cs typeface="+mn-lt"/>
              </a:rPr>
              <a:t>It consist of buying and selling goods and services over an electronic systems Such as the internet and other computer network."</a:t>
            </a:r>
            <a:endParaRPr lang="en-US" sz="2000"/>
          </a:p>
          <a:p>
            <a:pPr>
              <a:buFont typeface="Wingdings" panose="05040102010807070707" charset="2"/>
              <a:buChar char="Ø"/>
            </a:pPr>
            <a:endParaRPr lang="en-US" sz="2000"/>
          </a:p>
          <a:p>
            <a:pPr>
              <a:buFont typeface="Wingdings" panose="05040102010807070707" charset="2"/>
              <a:buChar char="Ø"/>
            </a:pPr>
            <a:r>
              <a:rPr lang="en-US" sz="2000"/>
              <a:t>E-commerce is the </a:t>
            </a:r>
            <a:r>
              <a:rPr lang="en-US" sz="2000" err="1"/>
              <a:t>purhasing</a:t>
            </a:r>
            <a:r>
              <a:rPr lang="en-US" sz="2000"/>
              <a:t>, selling, and exchanging goods and services over computer networks through which transaction or terms of sale are performed Electronically.</a:t>
            </a:r>
          </a:p>
          <a:p>
            <a:pPr marL="0" indent="0">
              <a:buNone/>
            </a:pPr>
            <a:endParaRPr lang="en-US"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u="sng">
                <a:effectLst>
                  <a:outerShdw blurRad="38100" dist="38100" dir="2700000" algn="tl">
                    <a:srgbClr val="000000">
                      <a:alpha val="43137"/>
                    </a:srgbClr>
                  </a:outerShdw>
                </a:effectLst>
              </a:rPr>
              <a:t>Why Use E-Commerce?</a:t>
            </a:r>
          </a:p>
        </p:txBody>
      </p:sp>
      <p:sp>
        <p:nvSpPr>
          <p:cNvPr id="3" name="Content Placeholder 2"/>
          <p:cNvSpPr>
            <a:spLocks noGrp="1"/>
          </p:cNvSpPr>
          <p:nvPr>
            <p:ph idx="1"/>
          </p:nvPr>
        </p:nvSpPr>
        <p:spPr>
          <a:xfrm>
            <a:off x="677334" y="2160589"/>
            <a:ext cx="8596668" cy="4465063"/>
          </a:xfrm>
        </p:spPr>
        <p:txBody>
          <a:bodyPr vert="horz" lIns="91440" tIns="45720" rIns="91440" bIns="45720" rtlCol="0" anchor="t">
            <a:normAutofit/>
          </a:bodyPr>
          <a:lstStyle/>
          <a:p>
            <a:pPr>
              <a:buFont typeface="Wingdings" panose="05040102010807070707" charset="2"/>
              <a:buChar char="Ø"/>
            </a:pPr>
            <a:r>
              <a:rPr lang="en-US" sz="2000"/>
              <a:t>  LOW ENTRY COST</a:t>
            </a:r>
          </a:p>
          <a:p>
            <a:pPr>
              <a:buFont typeface="Wingdings" panose="05040102010807070707" charset="2"/>
              <a:buChar char="Ø"/>
            </a:pPr>
            <a:r>
              <a:rPr lang="en-US" sz="2000"/>
              <a:t>REDUCES TRANSACTION COSTS</a:t>
            </a:r>
          </a:p>
          <a:p>
            <a:pPr>
              <a:buFont typeface="Wingdings" panose="05040102010807070707" charset="2"/>
              <a:buChar char="Ø"/>
            </a:pPr>
            <a:r>
              <a:rPr lang="en-US" sz="2000"/>
              <a:t>ACCESS TO THE GLOBAL MARKET</a:t>
            </a:r>
          </a:p>
          <a:p>
            <a:pPr>
              <a:buFont typeface="Wingdings" panose="05040102010807070707" charset="2"/>
              <a:buChar char="Ø"/>
            </a:pPr>
            <a:r>
              <a:rPr lang="en-US" sz="2000"/>
              <a:t>SECURE MARKET SHARE</a:t>
            </a:r>
          </a:p>
        </p:txBody>
      </p:sp>
    </p:spTree>
    <p:extLst>
      <p:ext uri="{BB962C8B-B14F-4D97-AF65-F5344CB8AC3E}">
        <p14:creationId xmlns:p14="http://schemas.microsoft.com/office/powerpoint/2010/main" val="24460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u="sng">
                <a:effectLst>
                  <a:outerShdw blurRad="38100" dist="38100" dir="2700000" algn="tl">
                    <a:srgbClr val="000000">
                      <a:alpha val="43137"/>
                    </a:srgbClr>
                  </a:outerShdw>
                </a:effectLst>
              </a:rPr>
              <a:t>INTRODUCTION</a:t>
            </a:r>
          </a:p>
        </p:txBody>
      </p:sp>
      <p:sp>
        <p:nvSpPr>
          <p:cNvPr id="3" name="Content Placeholder 2"/>
          <p:cNvSpPr>
            <a:spLocks noGrp="1"/>
          </p:cNvSpPr>
          <p:nvPr>
            <p:ph idx="1"/>
          </p:nvPr>
        </p:nvSpPr>
        <p:spPr>
          <a:xfrm>
            <a:off x="677334" y="2160589"/>
            <a:ext cx="8596668" cy="4465063"/>
          </a:xfrm>
        </p:spPr>
        <p:txBody>
          <a:bodyPr vert="horz" lIns="91440" tIns="45720" rIns="91440" bIns="45720" rtlCol="0" anchor="t">
            <a:normAutofit/>
          </a:bodyPr>
          <a:lstStyle/>
          <a:p>
            <a:pPr marL="0" indent="0">
              <a:buNone/>
            </a:pPr>
            <a:r>
              <a:rPr lang="en-US" sz="2000"/>
              <a:t>  The purpose of this project is that company can sell their product online and earn cash.</a:t>
            </a:r>
          </a:p>
          <a:p>
            <a:pPr marL="0" indent="0">
              <a:buNone/>
            </a:pPr>
            <a:endParaRPr lang="en-US" sz="2000"/>
          </a:p>
          <a:p>
            <a:pPr marL="0" indent="0">
              <a:buNone/>
            </a:pPr>
            <a:r>
              <a:rPr lang="en-US" sz="2000"/>
              <a:t>E-commerce is the buying and selling of goods and services or the transmitting of funds or data, over an electronic network, primarily the Internet.</a:t>
            </a:r>
          </a:p>
          <a:p>
            <a:pPr>
              <a:buFont typeface="Wingdings" panose="05000000000000000000" pitchFamily="2" charset="2"/>
              <a:buChar char="v"/>
            </a:pPr>
            <a:endParaRPr lang="en-US" sz="2000"/>
          </a:p>
          <a:p>
            <a:pPr marL="0" indent="0">
              <a:buNone/>
            </a:pPr>
            <a:endParaRPr lang="en-US" sz="2000"/>
          </a:p>
        </p:txBody>
      </p:sp>
    </p:spTree>
    <p:extLst>
      <p:ext uri="{BB962C8B-B14F-4D97-AF65-F5344CB8AC3E}">
        <p14:creationId xmlns:p14="http://schemas.microsoft.com/office/powerpoint/2010/main" val="1713821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3" descr="Diagram&#10;&#10;Description automatically generated">
            <a:extLst>
              <a:ext uri="{FF2B5EF4-FFF2-40B4-BE49-F238E27FC236}">
                <a16:creationId xmlns:a16="http://schemas.microsoft.com/office/drawing/2014/main" id="{148948FC-123F-3D1E-2BC2-681233DEF1BA}"/>
              </a:ext>
            </a:extLst>
          </p:cNvPr>
          <p:cNvPicPr>
            <a:picLocks noChangeAspect="1"/>
          </p:cNvPicPr>
          <p:nvPr/>
        </p:nvPicPr>
        <p:blipFill>
          <a:blip r:embed="rId2"/>
          <a:stretch>
            <a:fillRect/>
          </a:stretch>
        </p:blipFill>
        <p:spPr>
          <a:xfrm>
            <a:off x="643467" y="839046"/>
            <a:ext cx="10905066" cy="5179907"/>
          </a:xfrm>
          <a:prstGeom prst="rect">
            <a:avLst/>
          </a:prstGeom>
        </p:spPr>
      </p:pic>
    </p:spTree>
    <p:extLst>
      <p:ext uri="{BB962C8B-B14F-4D97-AF65-F5344CB8AC3E}">
        <p14:creationId xmlns:p14="http://schemas.microsoft.com/office/powerpoint/2010/main" val="1193686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b="1" u="sng">
                <a:effectLst>
                  <a:outerShdw blurRad="38100" dist="38100" dir="2700000" algn="tl">
                    <a:srgbClr val="000000">
                      <a:alpha val="43137"/>
                    </a:srgbClr>
                  </a:outerShdw>
                </a:effectLst>
              </a:rPr>
              <a:t>OBJECTIVE</a:t>
            </a:r>
            <a:r>
              <a:rPr lang="en-US" sz="4400" b="1"/>
              <a:t> </a:t>
            </a:r>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US" sz="2400"/>
              <a:t>Our goal is to make this website the best E-commerce website in India to sell high quality products directly to the public at amazing pries! Bringing supplements from around the world to you. Discover cara.com website stats, rating, details, and status online </a:t>
            </a:r>
            <a:endParaRPr lang="en-US"/>
          </a:p>
          <a:p>
            <a:pPr marL="0" indent="0">
              <a:buNone/>
            </a:pPr>
            <a:endParaRPr lang="en-US"/>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IN" altLang="en-US" sz="4800" b="1" u="sng">
                <a:effectLst>
                  <a:outerShdw blurRad="38100" dist="38100" dir="2700000" algn="tl">
                    <a:srgbClr val="000000">
                      <a:alpha val="43137"/>
                    </a:srgbClr>
                  </a:outerShdw>
                </a:effectLst>
              </a:rPr>
              <a:t> SCOPE</a:t>
            </a:r>
            <a:br>
              <a:rPr lang="en-US" sz="4800" b="1"/>
            </a:br>
            <a:endParaRPr lang="en-IN" altLang="en-US" sz="4800" b="1" u="sng">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78180" y="3044142"/>
            <a:ext cx="8595995" cy="3599725"/>
          </a:xfrm>
        </p:spPr>
        <p:txBody>
          <a:bodyPr vert="horz" lIns="91440" tIns="45720" rIns="91440" bIns="45720" rtlCol="0" anchor="t">
            <a:normAutofit fontScale="25000" lnSpcReduction="20000"/>
          </a:bodyPr>
          <a:lstStyle/>
          <a:p>
            <a:pPr>
              <a:buFont typeface="Wingdings" panose="05000000000000000000" pitchFamily="2" charset="2"/>
              <a:buChar char="v"/>
            </a:pPr>
            <a:r>
              <a:rPr lang="en-IN" altLang="en-US" sz="9600"/>
              <a:t>Electronic Commerce is more than just buying and selling products </a:t>
            </a:r>
            <a:r>
              <a:rPr lang="en-IN" altLang="en-US" sz="9600" err="1"/>
              <a:t>online.It</a:t>
            </a:r>
            <a:r>
              <a:rPr lang="en-IN" altLang="en-US" sz="9600"/>
              <a:t> also includes the entire online process of developing ,marketing, selling, delivering, servicing and paying for product and services.</a:t>
            </a:r>
            <a:endParaRPr lang="en-US" sz="9600" b="0" i="0">
              <a:solidFill>
                <a:srgbClr val="404040"/>
              </a:solidFill>
              <a:effectLst/>
              <a:latin typeface="Trebuchet MS"/>
            </a:endParaRPr>
          </a:p>
          <a:p>
            <a:pPr>
              <a:buFont typeface="Wingdings" panose="05000000000000000000" pitchFamily="2" charset="2"/>
              <a:buChar char="v"/>
            </a:pPr>
            <a:endParaRPr lang="en-US" sz="9600"/>
          </a:p>
          <a:p>
            <a:pPr>
              <a:buFont typeface="Wingdings" panose="05000000000000000000" pitchFamily="2" charset="2"/>
              <a:buChar char="v"/>
            </a:pPr>
            <a:endParaRPr lang="en-US" sz="3335"/>
          </a:p>
          <a:p>
            <a:pPr>
              <a:buFont typeface="Wingdings" panose="05000000000000000000" pitchFamily="2" charset="2"/>
              <a:buChar char="v"/>
            </a:pPr>
            <a:endParaRPr lang="en-US" sz="3335"/>
          </a:p>
          <a:p>
            <a:pPr marL="0" indent="0">
              <a:buNone/>
            </a:pPr>
            <a:r>
              <a:rPr lang="en-IN" altLang="en-US" sz="3430" b="1" u="sng"/>
              <a:t> </a:t>
            </a: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855"/>
          </a:p>
          <a:p>
            <a:pPr>
              <a:buFont typeface="Wingdings" panose="05000000000000000000" pitchFamily="2" charset="2"/>
              <a:buChar char="v"/>
            </a:pPr>
            <a:endParaRPr lang="en-US" sz="2000"/>
          </a:p>
          <a:p>
            <a:pPr>
              <a:buFont typeface="Wingdings" panose="05000000000000000000" pitchFamily="2" charset="2"/>
              <a:buChar char="v"/>
            </a:pPr>
            <a:endParaRPr lang="en-IN" altLang="en-US" sz="2665"/>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30</Slides>
  <Notes>0</Notes>
  <HiddenSlides>0</HiddenSlide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Facet</vt:lpstr>
      <vt:lpstr>  Institute of Engineering &amp; Technology</vt:lpstr>
      <vt:lpstr>PROJECT: CARA (E-COMMERCE WEBSITE) </vt:lpstr>
      <vt:lpstr>PowerPoint Presentation</vt:lpstr>
      <vt:lpstr>What is E-Commerce?</vt:lpstr>
      <vt:lpstr>Why Use E-Commerce?</vt:lpstr>
      <vt:lpstr>INTRODUCTION</vt:lpstr>
      <vt:lpstr>PowerPoint Presentation</vt:lpstr>
      <vt:lpstr>OBJECTIVE </vt:lpstr>
      <vt:lpstr> SCOPE </vt:lpstr>
      <vt:lpstr> MODULE </vt:lpstr>
      <vt:lpstr> ADVANTAGES OF E-COMMERCE WEBSITE </vt:lpstr>
      <vt:lpstr> DISADVANTAGES OF E-COMMERCE WEBSITE </vt:lpstr>
      <vt:lpstr> TECHNOLOGY USED</vt:lpstr>
      <vt:lpstr>Front-End Folder    </vt:lpstr>
      <vt:lpstr>PowerPoint Presentation</vt:lpstr>
      <vt:lpstr>PowerPoint Presentation</vt:lpstr>
      <vt:lpstr>SHOP PAGE   </vt:lpstr>
      <vt:lpstr>  SHOP PAGE  </vt:lpstr>
      <vt:lpstr> FOOTER  </vt:lpstr>
      <vt:lpstr>  BLOG PAGE   </vt:lpstr>
      <vt:lpstr>BLOG PAGE  </vt:lpstr>
      <vt:lpstr>ABOUT US PAGE  </vt:lpstr>
      <vt:lpstr>ABOUT US PAGE </vt:lpstr>
      <vt:lpstr>CONTACT US PAGE  </vt:lpstr>
      <vt:lpstr> CART PAGE     </vt:lpstr>
      <vt:lpstr> CART PAGE     </vt:lpstr>
      <vt:lpstr> LOGIN PAGE       </vt:lpstr>
      <vt:lpstr>FLOWCHART</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revision>19</cp:revision>
  <dcterms:created xsi:type="dcterms:W3CDTF">2022-07-22T16:34:00Z</dcterms:created>
  <dcterms:modified xsi:type="dcterms:W3CDTF">2022-11-23T08:03:27Z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9DDE2FC83187451D95886BF1AC4A0034</vt:lpwstr>
  </property>
  <property fmtid="{D5CDD505-2E9C-101B-9397-08002B2CF9AE}" pid="3" name="KSOProductBuildVer">
    <vt:lpwstr>1033-11.2.0.11191</vt:lpwstr>
  </property>
</Properties>
</file>

<file path=docProps/thumbnail.jpeg>
</file>